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0" r:id="rId1"/>
  </p:sldMasterIdLst>
  <p:notesMasterIdLst>
    <p:notesMasterId r:id="rId47"/>
  </p:notesMasterIdLst>
  <p:sldIdLst>
    <p:sldId id="399" r:id="rId2"/>
    <p:sldId id="282" r:id="rId3"/>
    <p:sldId id="336" r:id="rId4"/>
    <p:sldId id="337" r:id="rId5"/>
    <p:sldId id="338" r:id="rId6"/>
    <p:sldId id="339" r:id="rId7"/>
    <p:sldId id="342" r:id="rId8"/>
    <p:sldId id="343" r:id="rId9"/>
    <p:sldId id="344" r:id="rId10"/>
    <p:sldId id="346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73" r:id="rId28"/>
    <p:sldId id="374" r:id="rId29"/>
    <p:sldId id="375" r:id="rId30"/>
    <p:sldId id="376" r:id="rId31"/>
    <p:sldId id="377" r:id="rId32"/>
    <p:sldId id="379" r:id="rId33"/>
    <p:sldId id="383" r:id="rId34"/>
    <p:sldId id="381" r:id="rId35"/>
    <p:sldId id="382" r:id="rId36"/>
    <p:sldId id="384" r:id="rId37"/>
    <p:sldId id="396" r:id="rId38"/>
    <p:sldId id="385" r:id="rId39"/>
    <p:sldId id="388" r:id="rId40"/>
    <p:sldId id="389" r:id="rId41"/>
    <p:sldId id="390" r:id="rId42"/>
    <p:sldId id="391" r:id="rId43"/>
    <p:sldId id="392" r:id="rId44"/>
    <p:sldId id="393" r:id="rId45"/>
    <p:sldId id="394" r:id="rId46"/>
  </p:sldIdLst>
  <p:sldSz cx="9906000" cy="6858000" type="A4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713"/>
    <a:srgbClr val="CEAD7C"/>
    <a:srgbClr val="8F876F"/>
    <a:srgbClr val="8EAF20"/>
    <a:srgbClr val="E7E8E8"/>
    <a:srgbClr val="D5D5D5"/>
    <a:srgbClr val="CFCBC8"/>
    <a:srgbClr val="F3F3F3"/>
    <a:srgbClr val="F04623"/>
    <a:srgbClr val="B6C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18" autoAdjust="0"/>
    <p:restoredTop sz="94694" autoAdjust="0"/>
  </p:normalViewPr>
  <p:slideViewPr>
    <p:cSldViewPr snapToGrid="0">
      <p:cViewPr varScale="1">
        <p:scale>
          <a:sx n="76" d="100"/>
          <a:sy n="76" d="100"/>
        </p:scale>
        <p:origin x="1212" y="96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5558" cy="502835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2599" y="1"/>
            <a:ext cx="2985558" cy="502835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6F150D57-25B8-4E51-8CC3-D9A7577577EF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1254125"/>
            <a:ext cx="4883150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6" y="4823034"/>
            <a:ext cx="5511800" cy="3946119"/>
          </a:xfrm>
          <a:prstGeom prst="rect">
            <a:avLst/>
          </a:prstGeom>
        </p:spPr>
        <p:txBody>
          <a:bodyPr vert="horz" lIns="92464" tIns="46232" rIns="92464" bIns="46232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519055"/>
            <a:ext cx="2985558" cy="502834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2599" y="9519055"/>
            <a:ext cx="2985558" cy="502834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886EC5EC-5DC5-4164-BACB-C85E3B2D0B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373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7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44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7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07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39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57" r:id="rId5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9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16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microsoft.com/office/2007/relationships/hdphoto" Target="../media/hdphoto9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eg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5.wdp"/><Relationship Id="rId5" Type="http://schemas.openxmlformats.org/officeDocument/2006/relationships/image" Target="../media/image76.jpe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2.png"/><Relationship Id="rId7" Type="http://schemas.openxmlformats.org/officeDocument/2006/relationships/image" Target="../media/image106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10" Type="http://schemas.openxmlformats.org/officeDocument/2006/relationships/image" Target="../media/image107.jpeg"/><Relationship Id="rId4" Type="http://schemas.openxmlformats.org/officeDocument/2006/relationships/image" Target="../media/image103.JP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hdphoto" Target="../media/hdphoto19.wdp"/><Relationship Id="rId7" Type="http://schemas.openxmlformats.org/officeDocument/2006/relationships/image" Target="../media/image11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5" Type="http://schemas.microsoft.com/office/2007/relationships/hdphoto" Target="../media/hdphoto20.wdp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16.jpeg"/><Relationship Id="rId7" Type="http://schemas.microsoft.com/office/2007/relationships/hdphoto" Target="../media/hdphoto21.wd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microsoft.com/office/2007/relationships/hdphoto" Target="../media/hdphoto22.wdp"/><Relationship Id="rId4" Type="http://schemas.openxmlformats.org/officeDocument/2006/relationships/image" Target="../media/image117.jpg"/><Relationship Id="rId9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Relationship Id="rId9" Type="http://schemas.microsoft.com/office/2007/relationships/hdphoto" Target="../media/hdphoto2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png"/><Relationship Id="rId7" Type="http://schemas.microsoft.com/office/2007/relationships/hdphoto" Target="../media/hdphoto25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22.png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7.wdp"/><Relationship Id="rId4" Type="http://schemas.openxmlformats.org/officeDocument/2006/relationships/image" Target="../media/image137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5911" y="4105717"/>
            <a:ext cx="450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>
                <a:latin typeface="a고딕15" panose="02020600000000000000" pitchFamily="18" charset="-127"/>
                <a:ea typeface="a고딕15" panose="02020600000000000000" pitchFamily="18" charset="-127"/>
              </a:rPr>
              <a:t>주식회사</a:t>
            </a:r>
            <a:r>
              <a:rPr lang="ko-KR" altLang="en-US" sz="2800" spc="-150" dirty="0">
                <a:latin typeface="a고딕17" panose="02020600000000000000" pitchFamily="18" charset="-127"/>
                <a:ea typeface="a고딕17" panose="02020600000000000000" pitchFamily="18" charset="-127"/>
              </a:rPr>
              <a:t> </a:t>
            </a:r>
            <a:r>
              <a:rPr lang="ko-KR" altLang="en-US" sz="40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더큰</a:t>
            </a:r>
            <a:r>
              <a:rPr lang="ko-KR" altLang="en-US" sz="2800" spc="-150" dirty="0">
                <a:latin typeface="a고딕17" panose="02020600000000000000" pitchFamily="18" charset="-127"/>
                <a:ea typeface="a고딕17" panose="02020600000000000000" pitchFamily="18" charset="-127"/>
              </a:rPr>
              <a:t> </a:t>
            </a:r>
            <a:r>
              <a:rPr lang="ko-KR" altLang="en-US" sz="2800" spc="-150" dirty="0">
                <a:solidFill>
                  <a:schemeClr val="tx2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회사소개서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2123" y="4784610"/>
            <a:ext cx="3369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bg1">
                    <a:lumMod val="65000"/>
                  </a:schemeClr>
                </a:solidFill>
                <a:latin typeface="a고딕18" panose="02020600000000000000" pitchFamily="18" charset="-127"/>
                <a:ea typeface="a고딕18" panose="02020600000000000000" pitchFamily="18" charset="-127"/>
              </a:rPr>
              <a:t>TheKeun</a:t>
            </a:r>
            <a:r>
              <a:rPr lang="en-US" altLang="ko-KR" sz="1400" dirty="0">
                <a:solidFill>
                  <a:schemeClr val="bg1">
                    <a:lumMod val="65000"/>
                  </a:schemeClr>
                </a:solidFill>
                <a:latin typeface="a고딕18" panose="02020600000000000000" pitchFamily="18" charset="-127"/>
                <a:ea typeface="a고딕18" panose="02020600000000000000" pitchFamily="18" charset="-127"/>
              </a:rPr>
              <a:t> Company Introduction</a:t>
            </a:r>
            <a:endParaRPr lang="ko-KR" altLang="en-US" sz="1400" dirty="0">
              <a:solidFill>
                <a:schemeClr val="bg1">
                  <a:lumMod val="65000"/>
                </a:schemeClr>
              </a:solidFill>
              <a:latin typeface="a고딕18" panose="02020600000000000000" pitchFamily="18" charset="-127"/>
              <a:ea typeface="a고딕18" panose="02020600000000000000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3504346" y="6276721"/>
            <a:ext cx="2216831" cy="369332"/>
            <a:chOff x="829934" y="5707858"/>
            <a:chExt cx="2216831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910156" y="5707858"/>
              <a:ext cx="2136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2021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년 한국문화재단 </a:t>
              </a:r>
              <a:r>
                <a:rPr lang="ko-KR" alt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한국의집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 </a:t>
              </a:r>
              <a:endPara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endParaRPr>
            </a:p>
            <a:p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경영상표 사용 지정 기업 브랜드</a:t>
              </a: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829934" y="5777670"/>
              <a:ext cx="45719" cy="26216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1036" name="Picture 12" descr="D:\전체로고정리\한국문화재단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7" y="6096000"/>
            <a:ext cx="1809755" cy="6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전체로고정리\한국의집로고-가로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03" y="6346533"/>
            <a:ext cx="929147" cy="2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C9A1438-3CC3-493B-ACFC-DBF85243C308}"/>
              </a:ext>
            </a:extLst>
          </p:cNvPr>
          <p:cNvSpPr txBox="1"/>
          <p:nvPr/>
        </p:nvSpPr>
        <p:spPr>
          <a:xfrm>
            <a:off x="2008001" y="5192635"/>
            <a:ext cx="3232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A. 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대전광역시 유성구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원신흥남로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42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번길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12-17  </a:t>
            </a:r>
          </a:p>
          <a:p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T.  042)852-9682  F.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042)825-9683   </a:t>
            </a:r>
          </a:p>
          <a:p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E.  thebigfs@naver.com 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156178" y="881607"/>
            <a:ext cx="3012168" cy="3224110"/>
            <a:chOff x="3334218" y="967214"/>
            <a:chExt cx="2709104" cy="2899721"/>
          </a:xfrm>
        </p:grpSpPr>
        <p:pic>
          <p:nvPicPr>
            <p:cNvPr id="24" name="Picture 4" descr="D:\전체로고정리\더큰만 있는 로고-백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49" y="967214"/>
              <a:ext cx="2002973" cy="2899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334218" y="1556950"/>
              <a:ext cx="1532237" cy="485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bg1">
                      <a:lumMod val="65000"/>
                    </a:schemeClr>
                  </a:solidFill>
                  <a:latin typeface="a견고딕" panose="02020600000000000000" pitchFamily="18" charset="-127"/>
                  <a:ea typeface="a견고딕" panose="02020600000000000000" pitchFamily="18" charset="-127"/>
                </a:rPr>
                <a:t>(</a:t>
              </a:r>
              <a:r>
                <a:rPr lang="ko-KR" altLang="en-US" sz="2000" dirty="0">
                  <a:solidFill>
                    <a:schemeClr val="bg1">
                      <a:lumMod val="65000"/>
                    </a:schemeClr>
                  </a:solidFill>
                  <a:latin typeface="a견고딕" panose="02020600000000000000" pitchFamily="18" charset="-127"/>
                  <a:ea typeface="a견고딕" panose="02020600000000000000" pitchFamily="18" charset="-127"/>
                </a:rPr>
                <a:t>주</a:t>
              </a:r>
              <a:r>
                <a:rPr lang="en-US" altLang="ko-KR" sz="2000" dirty="0">
                  <a:solidFill>
                    <a:schemeClr val="bg1">
                      <a:lumMod val="65000"/>
                    </a:schemeClr>
                  </a:solidFill>
                  <a:latin typeface="a견고딕" panose="02020600000000000000" pitchFamily="18" charset="-127"/>
                  <a:ea typeface="a견고딕" panose="02020600000000000000" pitchFamily="18" charset="-127"/>
                </a:rPr>
                <a:t>)</a:t>
              </a:r>
              <a:endParaRPr lang="ko-KR" altLang="en-US" sz="2000" dirty="0">
                <a:solidFill>
                  <a:schemeClr val="bg1">
                    <a:lumMod val="65000"/>
                  </a:schemeClr>
                </a:solidFill>
                <a:latin typeface="a견고딕" panose="02020600000000000000" pitchFamily="18" charset="-127"/>
                <a:ea typeface="a견고딕" panose="02020600000000000000" pitchFamily="18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5148649" y="0"/>
            <a:ext cx="4757351" cy="6858000"/>
          </a:xfrm>
          <a:custGeom>
            <a:avLst/>
            <a:gdLst>
              <a:gd name="connsiteX0" fmla="*/ 0 w 4757351"/>
              <a:gd name="connsiteY0" fmla="*/ 0 h 6858000"/>
              <a:gd name="connsiteX1" fmla="*/ 4757351 w 4757351"/>
              <a:gd name="connsiteY1" fmla="*/ 0 h 6858000"/>
              <a:gd name="connsiteX2" fmla="*/ 4757351 w 4757351"/>
              <a:gd name="connsiteY2" fmla="*/ 6858000 h 6858000"/>
              <a:gd name="connsiteX3" fmla="*/ 0 w 4757351"/>
              <a:gd name="connsiteY3" fmla="*/ 6858000 h 6858000"/>
              <a:gd name="connsiteX4" fmla="*/ 0 w 4757351"/>
              <a:gd name="connsiteY4" fmla="*/ 0 h 6858000"/>
              <a:gd name="connsiteX0" fmla="*/ 2314832 w 4757351"/>
              <a:gd name="connsiteY0" fmla="*/ 8238 h 6858000"/>
              <a:gd name="connsiteX1" fmla="*/ 4757351 w 4757351"/>
              <a:gd name="connsiteY1" fmla="*/ 0 h 6858000"/>
              <a:gd name="connsiteX2" fmla="*/ 4757351 w 4757351"/>
              <a:gd name="connsiteY2" fmla="*/ 6858000 h 6858000"/>
              <a:gd name="connsiteX3" fmla="*/ 0 w 4757351"/>
              <a:gd name="connsiteY3" fmla="*/ 6858000 h 6858000"/>
              <a:gd name="connsiteX4" fmla="*/ 2314832 w 4757351"/>
              <a:gd name="connsiteY4" fmla="*/ 82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7351" h="6858000">
                <a:moveTo>
                  <a:pt x="2314832" y="8238"/>
                </a:moveTo>
                <a:lnTo>
                  <a:pt x="4757351" y="0"/>
                </a:lnTo>
                <a:lnTo>
                  <a:pt x="4757351" y="6858000"/>
                </a:lnTo>
                <a:lnTo>
                  <a:pt x="0" y="6858000"/>
                </a:lnTo>
                <a:lnTo>
                  <a:pt x="2314832" y="8238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이등변 삼각형 4"/>
          <p:cNvSpPr/>
          <p:nvPr/>
        </p:nvSpPr>
        <p:spPr>
          <a:xfrm rot="10800000">
            <a:off x="4242486" y="-2"/>
            <a:ext cx="3153911" cy="2689725"/>
          </a:xfrm>
          <a:prstGeom prst="triangle">
            <a:avLst>
              <a:gd name="adj" fmla="val 28608"/>
            </a:avLst>
          </a:prstGeom>
          <a:solidFill>
            <a:srgbClr val="CEA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8925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더큰식탁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>
                <a:latin typeface="a고딕15" panose="02020600000000000000" pitchFamily="18" charset="-127"/>
                <a:ea typeface="a고딕15" panose="02020600000000000000" pitchFamily="18" charset="-127"/>
              </a:rPr>
              <a:t>메뉴소개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10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38" name="Picture 14" descr="D:\전체로고정리\더큰식탁-확정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16633" b="10279"/>
          <a:stretch/>
        </p:blipFill>
        <p:spPr bwMode="auto">
          <a:xfrm>
            <a:off x="6862953" y="486457"/>
            <a:ext cx="1006946" cy="45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869899" y="449398"/>
            <a:ext cx="15459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한식의 양념과 이태리풍의 소스로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퓨전요리화 한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고급 레스토랑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655760" y="1511634"/>
            <a:ext cx="8692576" cy="4728762"/>
            <a:chOff x="329511" y="1511634"/>
            <a:chExt cx="9147763" cy="4976384"/>
          </a:xfrm>
        </p:grpSpPr>
        <p:sp>
          <p:nvSpPr>
            <p:cNvPr id="31" name="직사각형 30"/>
            <p:cNvSpPr/>
            <p:nvPr/>
          </p:nvSpPr>
          <p:spPr>
            <a:xfrm>
              <a:off x="1078059" y="6241797"/>
              <a:ext cx="151195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단호박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 </a:t>
              </a:r>
              <a:r>
                <a:rPr lang="ko-KR" altLang="en-US" sz="10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로제파스타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 </a:t>
              </a:r>
              <a:r>
                <a:rPr lang="en-US" altLang="ko-KR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&amp; 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와인</a:t>
              </a:r>
              <a:endParaRPr lang="en-US" altLang="ko-KR" sz="10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a고딕12" panose="02020600000000000000" pitchFamily="18" charset="-127"/>
                <a:ea typeface="a고딕12" panose="02020600000000000000" pitchFamily="18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4111054" y="6231588"/>
              <a:ext cx="16241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단호박속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 </a:t>
              </a:r>
              <a:r>
                <a:rPr lang="ko-KR" altLang="en-US" sz="10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찹스테이크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 </a:t>
              </a:r>
              <a:r>
                <a:rPr lang="en-US" altLang="ko-KR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&amp; 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와인</a:t>
              </a:r>
              <a:endParaRPr lang="en-US" altLang="ko-KR" sz="10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a고딕12" panose="02020600000000000000" pitchFamily="18" charset="-127"/>
                <a:ea typeface="a고딕12" panose="02020600000000000000" pitchFamily="18" charset="-127"/>
              </a:endParaRPr>
            </a:p>
          </p:txBody>
        </p:sp>
        <p:pic>
          <p:nvPicPr>
            <p:cNvPr id="36" name="Picture 3" descr="D:\3.사진\3-1본사촬영\1211-더큰식탁메뉴촬영\단호박빠네파스타 (3)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04"/>
            <a:stretch/>
          </p:blipFill>
          <p:spPr bwMode="auto">
            <a:xfrm>
              <a:off x="329513" y="1511634"/>
              <a:ext cx="3154918" cy="218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D:\20210528-D\3.사진\3-1본사촬영\1211-더큰식탁메뉴촬영\단호박속삼겹살 (5)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885" r="799" b="8411"/>
            <a:stretch/>
          </p:blipFill>
          <p:spPr bwMode="auto">
            <a:xfrm>
              <a:off x="3523783" y="1516596"/>
              <a:ext cx="2957402" cy="2179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E:\1.백화점 관련 사진\소바공방\당첨\8.단호박로제파스타\1-0005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39" r="7106" b="8375"/>
            <a:stretch/>
          </p:blipFill>
          <p:spPr bwMode="auto">
            <a:xfrm>
              <a:off x="329511" y="4053671"/>
              <a:ext cx="3154919" cy="217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D:\20210528-D\3.사진\3-1본사촬영\1211-더큰식탁메뉴촬영\단호박속찹스테이크 (3)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6" r="7046"/>
            <a:stretch/>
          </p:blipFill>
          <p:spPr bwMode="auto">
            <a:xfrm>
              <a:off x="3527785" y="4053671"/>
              <a:ext cx="2953400" cy="217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직사각형 38"/>
            <p:cNvSpPr/>
            <p:nvPr/>
          </p:nvSpPr>
          <p:spPr>
            <a:xfrm>
              <a:off x="786312" y="3695456"/>
              <a:ext cx="203773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단호박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 스테이크 크림 </a:t>
              </a:r>
              <a:r>
                <a:rPr lang="ko-KR" altLang="en-US" sz="10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파스타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 </a:t>
              </a:r>
              <a:r>
                <a:rPr lang="en-US" altLang="ko-KR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&amp; 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와인</a:t>
              </a:r>
              <a:endParaRPr lang="en-US" altLang="ko-KR" sz="10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a고딕12" panose="02020600000000000000" pitchFamily="18" charset="-127"/>
                <a:ea typeface="a고딕12" panose="02020600000000000000" pitchFamily="18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4161452" y="3695456"/>
              <a:ext cx="18133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단호박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 속 고추장 삼겹살 </a:t>
              </a:r>
              <a:r>
                <a:rPr lang="en-US" altLang="ko-KR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&amp; 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와인</a:t>
              </a:r>
              <a:endParaRPr lang="en-US" altLang="ko-KR" sz="10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a고딕12" panose="02020600000000000000" pitchFamily="18" charset="-127"/>
                <a:ea typeface="a고딕12" panose="02020600000000000000" pitchFamily="18" charset="-127"/>
              </a:endParaRPr>
            </a:p>
          </p:txBody>
        </p:sp>
        <p:pic>
          <p:nvPicPr>
            <p:cNvPr id="33" name="Picture 2" descr="D:\20210528-D\3.사진\3-1본사촬영\1211-더큰식탁메뉴촬영\오므라이스파스타 (3)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" t="13753" b="6603"/>
            <a:stretch/>
          </p:blipFill>
          <p:spPr bwMode="auto">
            <a:xfrm>
              <a:off x="6523874" y="1511634"/>
              <a:ext cx="2953400" cy="218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D:\20210528-D\3.사진\3.소바공방 메뉴 사진\5.어린이세트\3-0028-1.jp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6" t="2077" r="-1" b="7378"/>
            <a:stretch/>
          </p:blipFill>
          <p:spPr bwMode="auto">
            <a:xfrm>
              <a:off x="6523874" y="4053670"/>
              <a:ext cx="2953400" cy="217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직사각형 34"/>
            <p:cNvSpPr/>
            <p:nvPr/>
          </p:nvSpPr>
          <p:spPr>
            <a:xfrm>
              <a:off x="7171661" y="3695456"/>
              <a:ext cx="151195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오므라이스 </a:t>
              </a:r>
              <a:r>
                <a:rPr lang="ko-KR" altLang="en-US" sz="10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파스타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 </a:t>
              </a:r>
              <a:r>
                <a:rPr lang="en-US" altLang="ko-KR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&amp; </a:t>
              </a:r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와인</a:t>
              </a:r>
              <a:endParaRPr lang="en-US" altLang="ko-KR" sz="10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a고딕12" panose="02020600000000000000" pitchFamily="18" charset="-127"/>
                <a:ea typeface="a고딕12" panose="02020600000000000000" pitchFamily="18" charset="-127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366426" y="6231588"/>
              <a:ext cx="11592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2" panose="02020600000000000000" pitchFamily="18" charset="-127"/>
                  <a:ea typeface="a고딕12" panose="02020600000000000000" pitchFamily="18" charset="-127"/>
                </a:rPr>
                <a:t>어린이 떡갈비 세트</a:t>
              </a:r>
              <a:endParaRPr lang="en-US" altLang="ko-KR" sz="10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a고딕12" panose="02020600000000000000" pitchFamily="18" charset="-127"/>
                <a:ea typeface="a고딕12" panose="02020600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305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64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ts val="1837"/>
              </a:lnSpc>
            </a:pP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더큰식탁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익스테리어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11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475787" y="1135606"/>
            <a:ext cx="5279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a고딕16" panose="02020600000000000000" pitchFamily="18" charset="-127"/>
                <a:ea typeface="a고딕16" panose="02020600000000000000" pitchFamily="18" charset="-127"/>
              </a:rPr>
              <a:t>Interior Concept – </a:t>
            </a:r>
            <a:r>
              <a:rPr lang="en-US" altLang="ko-KR" sz="1400" dirty="0">
                <a:latin typeface="a고딕12" panose="02020600000000000000" pitchFamily="18" charset="-127"/>
                <a:ea typeface="a고딕12" panose="02020600000000000000" pitchFamily="18" charset="-127"/>
              </a:rPr>
              <a:t>Clean White &amp; Premium Gold</a:t>
            </a:r>
            <a:endParaRPr lang="ko-KR" altLang="en-US" sz="14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0" y="1474573"/>
            <a:ext cx="9925050" cy="4660511"/>
            <a:chOff x="0" y="1474573"/>
            <a:chExt cx="9925050" cy="4660511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15"/>
            <a:stretch/>
          </p:blipFill>
          <p:spPr>
            <a:xfrm>
              <a:off x="0" y="1474573"/>
              <a:ext cx="9925050" cy="4660511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565385" y="5795319"/>
              <a:ext cx="108702" cy="1235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9" name="Picture 14" descr="D:\전체로고정리\더큰식탁-확정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16633" b="10279"/>
          <a:stretch/>
        </p:blipFill>
        <p:spPr bwMode="auto">
          <a:xfrm>
            <a:off x="6862953" y="486457"/>
            <a:ext cx="1006946" cy="45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869899" y="449398"/>
            <a:ext cx="15459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한식의 양념과 이태리풍의 소스로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퓨전요리화 한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고급 레스토랑</a:t>
            </a:r>
          </a:p>
        </p:txBody>
      </p:sp>
    </p:spTree>
    <p:extLst>
      <p:ext uri="{BB962C8B-B14F-4D97-AF65-F5344CB8AC3E}">
        <p14:creationId xmlns:p14="http://schemas.microsoft.com/office/powerpoint/2010/main" val="274701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64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ts val="1837"/>
              </a:lnSpc>
            </a:pP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더큰식탁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인테리어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12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21646" y="4293065"/>
            <a:ext cx="2539157" cy="77713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r">
              <a:lnSpc>
                <a:spcPts val="1200"/>
              </a:lnSpc>
              <a:tabLst/>
            </a:pP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Bold" pitchFamily="18" charset="0"/>
              </a:rPr>
              <a:t>고급스러움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과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Bold" pitchFamily="18" charset="0"/>
              </a:rPr>
              <a:t>깨끗한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Bold" pitchFamily="18" charset="0"/>
              </a:rPr>
              <a:t>이미지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를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선사하며</a:t>
            </a:r>
          </a:p>
          <a:p>
            <a:pPr algn="r">
              <a:lnSpc>
                <a:spcPts val="1500"/>
              </a:lnSpc>
              <a:tabLst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한국의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음식인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대표적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Bold" pitchFamily="18" charset="0"/>
              </a:rPr>
              <a:t>한식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과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Bold" pitchFamily="18" charset="0"/>
              </a:rPr>
              <a:t>이태리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Bold" pitchFamily="18" charset="0"/>
              </a:rPr>
              <a:t>풍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의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양식의</a:t>
            </a:r>
          </a:p>
          <a:p>
            <a:pPr algn="r">
              <a:lnSpc>
                <a:spcPts val="1500"/>
              </a:lnSpc>
              <a:tabLst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퓨전요리가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추가되어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가족,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연인,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친구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등의</a:t>
            </a:r>
          </a:p>
          <a:p>
            <a:pPr algn="r">
              <a:lnSpc>
                <a:spcPts val="1500"/>
              </a:lnSpc>
              <a:tabLst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남녀노소가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Regular" pitchFamily="18" charset="0"/>
              </a:rPr>
              <a:t>좋아하는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Bold" pitchFamily="18" charset="0"/>
              </a:rPr>
              <a:t>고급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3" panose="02020600000000000000" pitchFamily="18" charset="-127"/>
                <a:ea typeface="a고딕13" panose="02020600000000000000" pitchFamily="18" charset="-127"/>
                <a:cs typeface="Noto Sans CJK KR Bold" pitchFamily="18" charset="0"/>
              </a:rPr>
              <a:t>레스토랑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028979" y="3931510"/>
            <a:ext cx="3831824" cy="27699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r">
              <a:lnSpc>
                <a:spcPts val="1800"/>
              </a:lnSpc>
              <a:tabLst>
                <a:tab pos="419100" algn="l"/>
              </a:tabLst>
            </a:pPr>
            <a:r>
              <a:rPr lang="en-US" altLang="zh-CN" sz="1399" b="1" dirty="0"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Clean</a:t>
            </a:r>
            <a:r>
              <a:rPr lang="en-US" altLang="zh-CN" sz="1399" dirty="0">
                <a:latin typeface="a고딕15" panose="02020600000000000000" pitchFamily="18" charset="-127"/>
                <a:ea typeface="a고딕15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399" b="1" dirty="0"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White &amp;</a:t>
            </a:r>
            <a:r>
              <a:rPr lang="en-US" altLang="zh-CN" sz="1399" dirty="0">
                <a:latin typeface="a고딕15" panose="02020600000000000000" pitchFamily="18" charset="-127"/>
                <a:ea typeface="a고딕15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399" b="1" dirty="0"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Premium</a:t>
            </a:r>
            <a:r>
              <a:rPr lang="en-US" altLang="zh-CN" sz="1399" dirty="0">
                <a:latin typeface="a고딕15" panose="02020600000000000000" pitchFamily="18" charset="-127"/>
                <a:ea typeface="a고딕15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399" b="1" dirty="0"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Gold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r="6582"/>
          <a:stretch/>
        </p:blipFill>
        <p:spPr bwMode="auto">
          <a:xfrm>
            <a:off x="1092413" y="1453983"/>
            <a:ext cx="3768390" cy="211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D:\전체로고정리\더큰식탁-확정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16633" b="10279"/>
          <a:stretch/>
        </p:blipFill>
        <p:spPr bwMode="auto">
          <a:xfrm>
            <a:off x="6862953" y="486457"/>
            <a:ext cx="1006946" cy="45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869899" y="449398"/>
            <a:ext cx="15459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한식의 양념과 이태리풍의 소스로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퓨전요리화 한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고급 레스토랑</a:t>
            </a:r>
          </a:p>
        </p:txBody>
      </p:sp>
      <p:pic>
        <p:nvPicPr>
          <p:cNvPr id="25" name="Picture 5" descr="D:\백화점관련\제안서\더큰식탁과 소바공방\KakaoTalk_20210507_15234904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1" t="14106" r="289" b="22877"/>
          <a:stretch/>
        </p:blipFill>
        <p:spPr bwMode="auto">
          <a:xfrm>
            <a:off x="4959178" y="1453984"/>
            <a:ext cx="4171750" cy="21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백화점관련\제안서\더큰식탁과 소바공방\KakaoTalk_20210507_152349046_0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4697"/>
          <a:stretch/>
        </p:blipFill>
        <p:spPr bwMode="auto">
          <a:xfrm>
            <a:off x="4959178" y="3657601"/>
            <a:ext cx="4171751" cy="229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050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64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ts val="1837"/>
              </a:lnSpc>
            </a:pPr>
            <a:r>
              <a:rPr lang="ko-KR" altLang="en-US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소바공방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13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3" name="Picture 2" descr="E:\1.백화점 관련 사진\소바공방\당첨\2.안심카츠&amp;메밀set\5-0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41086" r="7397" b="22862"/>
          <a:stretch/>
        </p:blipFill>
        <p:spPr bwMode="auto">
          <a:xfrm>
            <a:off x="-11820" y="1753678"/>
            <a:ext cx="9917820" cy="266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3"/>
          <p:cNvSpPr/>
          <p:nvPr/>
        </p:nvSpPr>
        <p:spPr>
          <a:xfrm>
            <a:off x="0" y="4437112"/>
            <a:ext cx="9895704" cy="1875383"/>
          </a:xfrm>
          <a:custGeom>
            <a:avLst/>
            <a:gdLst>
              <a:gd name="connsiteX0" fmla="*/ 0 w 10680700"/>
              <a:gd name="connsiteY0" fmla="*/ 3308695 h 3308695"/>
              <a:gd name="connsiteX1" fmla="*/ 10680700 w 10680700"/>
              <a:gd name="connsiteY1" fmla="*/ 3308695 h 3308695"/>
              <a:gd name="connsiteX2" fmla="*/ 10680700 w 10680700"/>
              <a:gd name="connsiteY2" fmla="*/ 0 h 3308695"/>
              <a:gd name="connsiteX3" fmla="*/ 0 w 10680700"/>
              <a:gd name="connsiteY3" fmla="*/ 0 h 3308695"/>
              <a:gd name="connsiteX4" fmla="*/ 0 w 10680700"/>
              <a:gd name="connsiteY4" fmla="*/ 3308695 h 33086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80700" h="3308695">
                <a:moveTo>
                  <a:pt x="0" y="3308695"/>
                </a:moveTo>
                <a:lnTo>
                  <a:pt x="10680700" y="3308695"/>
                </a:lnTo>
                <a:lnTo>
                  <a:pt x="10680700" y="0"/>
                </a:lnTo>
                <a:lnTo>
                  <a:pt x="0" y="0"/>
                </a:lnTo>
                <a:lnTo>
                  <a:pt x="0" y="3308695"/>
                </a:lnTo>
              </a:path>
            </a:pathLst>
          </a:custGeom>
          <a:solidFill>
            <a:schemeClr val="bg2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5169024" y="4437112"/>
            <a:ext cx="4736976" cy="1875383"/>
          </a:xfrm>
          <a:custGeom>
            <a:avLst/>
            <a:gdLst>
              <a:gd name="connsiteX0" fmla="*/ 0 w 10680700"/>
              <a:gd name="connsiteY0" fmla="*/ 3308695 h 3308695"/>
              <a:gd name="connsiteX1" fmla="*/ 10680700 w 10680700"/>
              <a:gd name="connsiteY1" fmla="*/ 3308695 h 3308695"/>
              <a:gd name="connsiteX2" fmla="*/ 10680700 w 10680700"/>
              <a:gd name="connsiteY2" fmla="*/ 0 h 3308695"/>
              <a:gd name="connsiteX3" fmla="*/ 0 w 10680700"/>
              <a:gd name="connsiteY3" fmla="*/ 0 h 3308695"/>
              <a:gd name="connsiteX4" fmla="*/ 0 w 10680700"/>
              <a:gd name="connsiteY4" fmla="*/ 3308695 h 33086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80700" h="3308695">
                <a:moveTo>
                  <a:pt x="0" y="3308695"/>
                </a:moveTo>
                <a:lnTo>
                  <a:pt x="10680700" y="3308695"/>
                </a:lnTo>
                <a:lnTo>
                  <a:pt x="10680700" y="0"/>
                </a:lnTo>
                <a:lnTo>
                  <a:pt x="0" y="0"/>
                </a:lnTo>
                <a:lnTo>
                  <a:pt x="0" y="3308695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zh-CN" altLang="en-US"/>
          </a:p>
        </p:txBody>
      </p:sp>
      <p:sp>
        <p:nvSpPr>
          <p:cNvPr id="19" name="직사각형 18"/>
          <p:cNvSpPr/>
          <p:nvPr/>
        </p:nvSpPr>
        <p:spPr>
          <a:xfrm>
            <a:off x="808821" y="1268760"/>
            <a:ext cx="3574490" cy="484918"/>
          </a:xfrm>
          <a:prstGeom prst="rect">
            <a:avLst/>
          </a:prstGeom>
        </p:spPr>
        <p:txBody>
          <a:bodyPr wrap="square" lIns="83988" tIns="41994" rIns="83988" bIns="41994">
            <a:spAutoFit/>
          </a:bodyPr>
          <a:lstStyle/>
          <a:p>
            <a:r>
              <a:rPr lang="ko-KR" altLang="ko-KR" sz="2600" b="1" dirty="0">
                <a:solidFill>
                  <a:schemeClr val="bg1">
                    <a:lumMod val="50000"/>
                  </a:schemeClr>
                </a:solidFill>
                <a:latin typeface="Korataki Rg" panose="02000605000000020004" pitchFamily="2" charset="0"/>
                <a:ea typeface="Grapple BRK" pitchFamily="2" charset="-127"/>
              </a:rPr>
              <a:t>Sous-vide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29264" y="5067182"/>
            <a:ext cx="1584176" cy="430883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 rtlCol="0">
            <a:spAutoFit/>
          </a:bodyPr>
          <a:lstStyle/>
          <a:p>
            <a:r>
              <a:rPr lang="ko-KR" altLang="en-US" sz="1100" spc="-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오징어 튀김</a:t>
            </a:r>
            <a:endParaRPr lang="en-US" altLang="ko-KR" sz="1100" spc="-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100" spc="-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왕새우 튀김</a:t>
            </a:r>
            <a:endParaRPr lang="en-US" altLang="ko-KR" sz="1100" spc="-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639675" y="4674247"/>
            <a:ext cx="2045753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등심카츠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메밀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set</a:t>
            </a:r>
          </a:p>
          <a:p>
            <a:r>
              <a:rPr lang="ko-KR" altLang="en-US" sz="11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안심카츠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메밀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set</a:t>
            </a:r>
          </a:p>
          <a:p>
            <a:r>
              <a:rPr lang="ko-KR" altLang="en-US" sz="11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새우카츠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메밀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set</a:t>
            </a:r>
          </a:p>
          <a:p>
            <a:r>
              <a:rPr lang="ko-KR" altLang="en-US" sz="11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치즈카츠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메밀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set</a:t>
            </a:r>
          </a:p>
          <a:p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어린이 떡갈비</a:t>
            </a:r>
            <a:endParaRPr lang="en-US" altLang="ko-KR" sz="11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1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냉메밀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소바</a:t>
            </a:r>
            <a:endParaRPr lang="en-US" altLang="ko-KR" sz="11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우동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튀김우동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야끼우동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튀김우동</a:t>
            </a:r>
            <a:endParaRPr lang="en-US" altLang="ko-KR" sz="11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593419" y="5182079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spc="-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사이드 메뉴</a:t>
            </a:r>
            <a:r>
              <a:rPr lang="en-US" altLang="ko-KR" b="1" spc="-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1217307" y="5186184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spc="-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메인 메뉴</a:t>
            </a:r>
            <a:r>
              <a:rPr lang="en-US" altLang="ko-KR" b="1" spc="-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2364497" y="4697179"/>
            <a:ext cx="72008" cy="12432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5169024" y="3212976"/>
            <a:ext cx="4736976" cy="1205782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제목 1">
            <a:extLst>
              <a:ext uri="{FF2B5EF4-FFF2-40B4-BE49-F238E27FC236}">
                <a16:creationId xmlns:a16="http://schemas.microsoft.com/office/drawing/2014/main" id="{A103514A-642E-4387-94D0-5CB30303E795}"/>
              </a:ext>
            </a:extLst>
          </p:cNvPr>
          <p:cNvSpPr txBox="1">
            <a:spLocks/>
          </p:cNvSpPr>
          <p:nvPr/>
        </p:nvSpPr>
        <p:spPr>
          <a:xfrm>
            <a:off x="5854254" y="3708346"/>
            <a:ext cx="2950020" cy="790650"/>
          </a:xfrm>
          <a:prstGeom prst="rect">
            <a:avLst/>
          </a:prstGeom>
          <a:noFill/>
        </p:spPr>
        <p:txBody>
          <a:bodyPr vert="horz" lIns="83988" tIns="41994" rIns="83988" bIns="41994" rtlCol="0" anchor="ctr">
            <a:noAutofit/>
          </a:bodyPr>
          <a:lstStyle>
            <a:lvl1pPr algn="l" defTabSz="914377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100</a:t>
            </a:r>
            <a:r>
              <a:rPr lang="ko-KR" altLang="en-US" sz="18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시간 저온 </a:t>
            </a:r>
            <a:r>
              <a:rPr lang="ko-KR" altLang="en-US" sz="18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숙성카츠</a:t>
            </a:r>
            <a:endParaRPr lang="en-US" altLang="ko-KR" sz="18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00000"/>
              </a:lnSpc>
            </a:pPr>
            <a:r>
              <a:rPr lang="en-US" altLang="ko-KR" sz="1600" b="1" dirty="0">
                <a:solidFill>
                  <a:schemeClr val="bg1">
                    <a:lumMod val="6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Wet ageing cutlet</a:t>
            </a:r>
          </a:p>
          <a:p>
            <a:pPr>
              <a:lnSpc>
                <a:spcPct val="100000"/>
              </a:lnSpc>
            </a:pPr>
            <a:endParaRPr lang="en-US" altLang="ko-KR" sz="1600" b="1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041232" y="4697179"/>
            <a:ext cx="72008" cy="12432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639675" y="6376493"/>
            <a:ext cx="25731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 메뉴에 와인 또는 </a:t>
            </a:r>
            <a:r>
              <a:rPr lang="ko-KR" altLang="en-US" sz="11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쥬스가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제공됩니다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1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820226" y="3284984"/>
            <a:ext cx="3018075" cy="423362"/>
          </a:xfrm>
          <a:prstGeom prst="rect">
            <a:avLst/>
          </a:prstGeom>
        </p:spPr>
        <p:txBody>
          <a:bodyPr wrap="square" lIns="83988" tIns="41994" rIns="83988" bIns="41994">
            <a:spAutoFit/>
          </a:bodyPr>
          <a:lstStyle/>
          <a:p>
            <a:r>
              <a:rPr lang="ko-KR" altLang="ko-KR" sz="2200" b="1" dirty="0" err="1">
                <a:solidFill>
                  <a:srgbClr val="FFC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수비드</a:t>
            </a:r>
            <a:r>
              <a:rPr lang="ko-KR" altLang="ko-KR" sz="2200" b="1" dirty="0">
                <a:solidFill>
                  <a:srgbClr val="FFC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(Sous-vide)</a:t>
            </a:r>
            <a:r>
              <a:rPr lang="ko-KR" altLang="en-US" sz="2200" b="1" dirty="0">
                <a:solidFill>
                  <a:srgbClr val="FFC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공법</a:t>
            </a:r>
            <a:endParaRPr lang="ko-KR" altLang="ko-KR" sz="2200" b="1" dirty="0">
              <a:solidFill>
                <a:srgbClr val="FFC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2" name="Picture 3" descr="D:\전체로고정리\소바공방-확정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37" y="600134"/>
            <a:ext cx="1678925" cy="6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569509" y="417204"/>
            <a:ext cx="2945745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수비드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공법의 특별한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일본식 </a:t>
            </a:r>
            <a:r>
              <a:rPr lang="ko-KR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카츠를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맛볼 수 있는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latin typeface="a고딕17" panose="02020600000000000000" pitchFamily="18" charset="-127"/>
                <a:ea typeface="a고딕17" panose="02020600000000000000" pitchFamily="18" charset="-127"/>
              </a:rPr>
              <a:t>퓨전 레스토랑</a:t>
            </a:r>
          </a:p>
        </p:txBody>
      </p:sp>
    </p:spTree>
    <p:extLst>
      <p:ext uri="{BB962C8B-B14F-4D97-AF65-F5344CB8AC3E}">
        <p14:creationId xmlns:p14="http://schemas.microsoft.com/office/powerpoint/2010/main" val="1759415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소바공방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>
                <a:latin typeface="a고딕15" panose="02020600000000000000" pitchFamily="18" charset="-127"/>
                <a:ea typeface="a고딕15" panose="02020600000000000000" pitchFamily="18" charset="-127"/>
              </a:rPr>
              <a:t>메뉴소개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14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1465034" y="1357565"/>
            <a:ext cx="1755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a고딕15" panose="02020600000000000000" pitchFamily="18" charset="-127"/>
                <a:ea typeface="a고딕15" panose="02020600000000000000" pitchFamily="18" charset="-127"/>
              </a:rPr>
              <a:t>어린이 떡갈비 세트</a:t>
            </a:r>
            <a:endParaRPr lang="en-US" altLang="ko-KR" sz="1600" b="1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pic>
        <p:nvPicPr>
          <p:cNvPr id="23" name="Picture 3" descr="D:\전체로고정리\소바공방-확정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16" y="462137"/>
            <a:ext cx="1142446" cy="47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067163" y="335548"/>
            <a:ext cx="147287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수비드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공법의 특별한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일본식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카츠를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맛볼 수 있는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퓨전 레스토랑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5415503" y="1700808"/>
            <a:ext cx="4490498" cy="4374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1" y="1700809"/>
            <a:ext cx="5385047" cy="10207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136576" y="2263639"/>
            <a:ext cx="3170741" cy="457902"/>
          </a:xfrm>
          <a:prstGeom prst="rect">
            <a:avLst/>
          </a:prstGeom>
          <a:noFill/>
        </p:spPr>
        <p:txBody>
          <a:bodyPr wrap="none" lIns="0" tIns="0" rIns="0" bIns="41994" rtlCol="0">
            <a:spAutoFit/>
          </a:bodyPr>
          <a:lstStyle/>
          <a:p>
            <a:pPr algn="ctr">
              <a:lnSpc>
                <a:spcPct val="150000"/>
              </a:lnSpc>
              <a:tabLst/>
            </a:pPr>
            <a:r>
              <a:rPr lang="ko-KR" altLang="en-US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프리미엄 </a:t>
            </a:r>
            <a:r>
              <a:rPr lang="ko-KR" altLang="en-US" dirty="0" err="1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카츠</a:t>
            </a:r>
            <a:r>
              <a:rPr lang="ko-KR" altLang="en-US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 맛있게 즐기는 방법</a:t>
            </a:r>
            <a:endParaRPr lang="en-US" altLang="zh-CN" dirty="0">
              <a:solidFill>
                <a:srgbClr val="081319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07211" y="1788527"/>
            <a:ext cx="2228174" cy="850318"/>
          </a:xfrm>
          <a:prstGeom prst="rect">
            <a:avLst/>
          </a:prstGeom>
          <a:noFill/>
        </p:spPr>
        <p:txBody>
          <a:bodyPr wrap="none" lIns="0" tIns="0" rIns="0" bIns="41994" rtlCol="0">
            <a:spAutoFit/>
          </a:bodyPr>
          <a:lstStyle/>
          <a:p>
            <a:pPr marL="262461" indent="-26246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300" b="1" dirty="0" err="1">
                <a:solidFill>
                  <a:schemeClr val="accent5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카츠만</a:t>
            </a:r>
            <a:r>
              <a:rPr lang="ko-KR" altLang="en-US" sz="1300" b="1" dirty="0">
                <a:solidFill>
                  <a:schemeClr val="accent5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 먹어보기</a:t>
            </a:r>
            <a:endParaRPr lang="en-US" altLang="ko-KR" sz="1300" b="1" dirty="0">
              <a:solidFill>
                <a:schemeClr val="accent5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  <a:p>
            <a:pPr>
              <a:lnSpc>
                <a:spcPct val="150000"/>
              </a:lnSpc>
              <a:tabLst/>
            </a:pP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과학적인 숙성 방법으로 만든 부드럽고</a:t>
            </a:r>
            <a:endParaRPr lang="en-US" altLang="ko-KR" sz="1100" dirty="0">
              <a:solidFill>
                <a:srgbClr val="081319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  <a:p>
            <a:pPr>
              <a:lnSpc>
                <a:spcPct val="150000"/>
              </a:lnSpc>
              <a:tabLst/>
            </a:pPr>
            <a:r>
              <a:rPr lang="ko-KR" altLang="en-US" sz="1100" dirty="0" err="1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풍미있는</a:t>
            </a: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 </a:t>
            </a:r>
            <a:r>
              <a:rPr lang="ko-KR" altLang="en-US" sz="1100" dirty="0" err="1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카츠</a:t>
            </a: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 본연의 맛을 즐겨보세요</a:t>
            </a:r>
            <a:r>
              <a:rPr lang="en-US" altLang="ko-KR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07211" y="2826777"/>
            <a:ext cx="2782813" cy="1104233"/>
          </a:xfrm>
          <a:prstGeom prst="rect">
            <a:avLst/>
          </a:prstGeom>
          <a:noFill/>
        </p:spPr>
        <p:txBody>
          <a:bodyPr wrap="none" lIns="0" tIns="0" rIns="0" bIns="41994" rtlCol="0">
            <a:spAutoFit/>
          </a:bodyPr>
          <a:lstStyle/>
          <a:p>
            <a:pPr marL="262461" indent="-26246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300" b="1" dirty="0" err="1">
                <a:solidFill>
                  <a:schemeClr val="accent5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허브솔트에</a:t>
            </a:r>
            <a:r>
              <a:rPr lang="ko-KR" altLang="en-US" sz="1300" b="1" dirty="0">
                <a:solidFill>
                  <a:schemeClr val="accent5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 찍어먹기</a:t>
            </a:r>
            <a:endParaRPr lang="en-US" altLang="ko-KR" sz="1300" b="1" dirty="0">
              <a:solidFill>
                <a:schemeClr val="accent5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  <a:p>
            <a:pPr>
              <a:lnSpc>
                <a:spcPct val="150000"/>
              </a:lnSpc>
              <a:tabLst/>
            </a:pPr>
            <a:r>
              <a:rPr lang="en-US" altLang="ko-KR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20</a:t>
            </a: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여가지 허브와 신선한 올리브오일에 히말라야 </a:t>
            </a:r>
            <a:endParaRPr lang="en-US" altLang="ko-KR" sz="1100" dirty="0">
              <a:solidFill>
                <a:srgbClr val="081319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  <a:p>
            <a:pPr>
              <a:lnSpc>
                <a:spcPct val="150000"/>
              </a:lnSpc>
              <a:tabLst/>
            </a:pP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암염을 곁들여 만든 특제소금에 찍어먹으면</a:t>
            </a:r>
            <a:endParaRPr lang="en-US" altLang="ko-KR" sz="1100" dirty="0">
              <a:solidFill>
                <a:srgbClr val="081319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  <a:p>
            <a:pPr>
              <a:lnSpc>
                <a:spcPct val="150000"/>
              </a:lnSpc>
              <a:tabLst/>
            </a:pP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더욱 담백합니다</a:t>
            </a:r>
            <a:r>
              <a:rPr lang="en-US" altLang="ko-KR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07211" y="4118942"/>
            <a:ext cx="2491067" cy="850318"/>
          </a:xfrm>
          <a:prstGeom prst="rect">
            <a:avLst/>
          </a:prstGeom>
          <a:noFill/>
        </p:spPr>
        <p:txBody>
          <a:bodyPr wrap="none" lIns="0" tIns="0" rIns="0" bIns="41994" rtlCol="0">
            <a:spAutoFit/>
          </a:bodyPr>
          <a:lstStyle/>
          <a:p>
            <a:pPr marL="262461" indent="-26246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300" b="1" dirty="0">
                <a:solidFill>
                  <a:schemeClr val="accent5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수제소스에 찍어먹기</a:t>
            </a:r>
            <a:endParaRPr lang="en-US" altLang="ko-KR" sz="1300" b="1" dirty="0">
              <a:solidFill>
                <a:schemeClr val="accent5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  <a:p>
            <a:pPr>
              <a:lnSpc>
                <a:spcPct val="150000"/>
              </a:lnSpc>
              <a:tabLst/>
            </a:pPr>
            <a:r>
              <a:rPr lang="en-US" altLang="ko-KR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10</a:t>
            </a: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여가지 허브와 드라이한 야채를 숙성시켜</a:t>
            </a:r>
            <a:endParaRPr lang="en-US" altLang="ko-KR" sz="1100" dirty="0">
              <a:solidFill>
                <a:srgbClr val="081319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  <a:p>
            <a:pPr>
              <a:lnSpc>
                <a:spcPct val="150000"/>
              </a:lnSpc>
              <a:tabLst/>
            </a:pP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만든 특별한 소스로 즐겨보세요</a:t>
            </a:r>
            <a:r>
              <a:rPr lang="en-US" altLang="ko-KR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07211" y="5157192"/>
            <a:ext cx="3196388" cy="850318"/>
          </a:xfrm>
          <a:prstGeom prst="rect">
            <a:avLst/>
          </a:prstGeom>
          <a:noFill/>
        </p:spPr>
        <p:txBody>
          <a:bodyPr wrap="none" lIns="0" tIns="0" rIns="0" bIns="41994" rtlCol="0">
            <a:spAutoFit/>
          </a:bodyPr>
          <a:lstStyle/>
          <a:p>
            <a:pPr marL="262461" indent="-26246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300" b="1" dirty="0">
                <a:solidFill>
                  <a:schemeClr val="accent5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새우젓 곁들여먹기</a:t>
            </a:r>
            <a:endParaRPr lang="en-US" altLang="ko-KR" sz="1300" b="1" dirty="0">
              <a:solidFill>
                <a:schemeClr val="accent5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  <a:p>
            <a:pPr>
              <a:lnSpc>
                <a:spcPct val="150000"/>
              </a:lnSpc>
              <a:tabLst/>
            </a:pP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다양한 재료를 넣어 만든 새우젓을 </a:t>
            </a:r>
            <a:r>
              <a:rPr lang="ko-KR" altLang="en-US" sz="1100" dirty="0" err="1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카츠</a:t>
            </a: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 위에 </a:t>
            </a:r>
            <a:r>
              <a:rPr lang="ko-KR" altLang="en-US" sz="1100" dirty="0" err="1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올려드시면</a:t>
            </a:r>
            <a:endParaRPr lang="en-US" altLang="ko-KR" sz="1100" dirty="0">
              <a:solidFill>
                <a:srgbClr val="081319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Noto Sans CJK KR Regular" pitchFamily="18" charset="0"/>
            </a:endParaRPr>
          </a:p>
          <a:p>
            <a:pPr>
              <a:lnSpc>
                <a:spcPct val="150000"/>
              </a:lnSpc>
              <a:tabLst/>
            </a:pPr>
            <a:r>
              <a:rPr lang="ko-KR" altLang="en-US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깔끔한 맛은  물론 소화에도 도움이 됩니다</a:t>
            </a:r>
            <a:r>
              <a:rPr lang="en-US" altLang="ko-KR" sz="1100" dirty="0">
                <a:solidFill>
                  <a:srgbClr val="081319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Noto Sans CJK KR Regular" pitchFamily="18" charset="0"/>
              </a:rPr>
              <a:t>.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1136576" y="1844825"/>
            <a:ext cx="3018075" cy="423362"/>
          </a:xfrm>
          <a:prstGeom prst="rect">
            <a:avLst/>
          </a:prstGeom>
        </p:spPr>
        <p:txBody>
          <a:bodyPr wrap="square" lIns="83988" tIns="41994" rIns="83988" bIns="41994">
            <a:spAutoFit/>
          </a:bodyPr>
          <a:lstStyle/>
          <a:p>
            <a:r>
              <a:rPr lang="ko-KR" altLang="ko-KR" sz="2200" b="1" dirty="0" err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수비드</a:t>
            </a:r>
            <a:r>
              <a:rPr lang="ko-KR" altLang="ko-KR" sz="2200" b="1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(Sous-vide)</a:t>
            </a:r>
            <a:r>
              <a:rPr lang="ko-KR" altLang="en-US" sz="2200" b="1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공법</a:t>
            </a:r>
            <a:endParaRPr lang="ko-KR" altLang="ko-KR" sz="2200" b="1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3" name="Picture 2" descr="E:\1.백화점 관련 사진\소바공방\당첨\2.안심카츠&amp;메밀set\5-002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22052" r="23173" b="10223"/>
          <a:stretch/>
        </p:blipFill>
        <p:spPr bwMode="auto">
          <a:xfrm>
            <a:off x="1" y="2747591"/>
            <a:ext cx="5385048" cy="332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9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소바공방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>
                <a:latin typeface="a고딕15" panose="02020600000000000000" pitchFamily="18" charset="-127"/>
                <a:ea typeface="a고딕15" panose="02020600000000000000" pitchFamily="18" charset="-127"/>
              </a:rPr>
              <a:t>메뉴소개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15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1872" y="1637578"/>
            <a:ext cx="9654746" cy="4211060"/>
            <a:chOff x="0" y="1637578"/>
            <a:chExt cx="9906000" cy="4320648"/>
          </a:xfrm>
        </p:grpSpPr>
        <p:sp>
          <p:nvSpPr>
            <p:cNvPr id="39" name="직사각형 38"/>
            <p:cNvSpPr/>
            <p:nvPr/>
          </p:nvSpPr>
          <p:spPr>
            <a:xfrm>
              <a:off x="1572126" y="3436032"/>
              <a:ext cx="17054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안심카츠</a:t>
              </a:r>
              <a:r>
                <a:rPr lang="en-US" altLang="ko-KR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&amp;</a:t>
              </a:r>
              <a:r>
                <a:rPr lang="ko-KR" altLang="en-US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메밀</a:t>
              </a:r>
              <a:r>
                <a:rPr lang="en-US" altLang="ko-KR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set</a:t>
              </a: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280912" y="1767262"/>
              <a:ext cx="4596857" cy="1603927"/>
              <a:chOff x="0" y="2020722"/>
              <a:chExt cx="9906002" cy="3456384"/>
            </a:xfrm>
          </p:grpSpPr>
          <p:pic>
            <p:nvPicPr>
              <p:cNvPr id="34" name="Picture 2" descr="E:\1.백화점 관련 사진\소바공방\당첨\2.안심카츠&amp;메밀set\5-0025.jpg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28" t="19253" r="29306" b="3187"/>
              <a:stretch/>
            </p:blipFill>
            <p:spPr bwMode="auto">
              <a:xfrm>
                <a:off x="6664412" y="2357306"/>
                <a:ext cx="3241590" cy="3104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D:\20210528-D\3.사진\3.소바공방 메뉴 사진\2.안심카츠&amp;메밀set\2-0009-1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20722"/>
                <a:ext cx="6764480" cy="3456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그룹 35"/>
            <p:cNvGrpSpPr/>
            <p:nvPr/>
          </p:nvGrpSpPr>
          <p:grpSpPr>
            <a:xfrm>
              <a:off x="4977573" y="1637578"/>
              <a:ext cx="4928427" cy="1733611"/>
              <a:chOff x="120382" y="1844824"/>
              <a:chExt cx="9785618" cy="3539814"/>
            </a:xfrm>
          </p:grpSpPr>
          <p:pic>
            <p:nvPicPr>
              <p:cNvPr id="37" name="Picture 2" descr="E:\1.백화점 관련 사진\소바공방\당첨\1.등심카츠&amp;메밀set\4-0017.jpg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34" t="8846" r="28677" b="14607"/>
              <a:stretch/>
            </p:blipFill>
            <p:spPr bwMode="auto">
              <a:xfrm>
                <a:off x="6587120" y="2380735"/>
                <a:ext cx="3318880" cy="2767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D:\20210528-D\3.사진\3.소바공방 메뉴 사진\1.등심카츠&amp;메밀set\1-0005-1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382" y="1844824"/>
                <a:ext cx="6717198" cy="3539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그룹 3"/>
            <p:cNvGrpSpPr/>
            <p:nvPr/>
          </p:nvGrpSpPr>
          <p:grpSpPr>
            <a:xfrm>
              <a:off x="0" y="3860456"/>
              <a:ext cx="4877769" cy="1732511"/>
              <a:chOff x="128464" y="2230125"/>
              <a:chExt cx="9777537" cy="3472835"/>
            </a:xfrm>
          </p:grpSpPr>
          <p:pic>
            <p:nvPicPr>
              <p:cNvPr id="40" name="Picture 2" descr="E:\1.백화점 관련 사진\소바공방\당첨\3.치즈카츠&amp;메밀set\4-0024.jpg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0" t="12805" r="21217" b="12805"/>
              <a:stretch/>
            </p:blipFill>
            <p:spPr bwMode="auto">
              <a:xfrm>
                <a:off x="6884023" y="2492896"/>
                <a:ext cx="3021978" cy="2880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D:\20210528-D\3.사진\3.소바공방 메뉴 사진\3.치즈카츠&amp;메밀set\1-0010-1.jp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464" y="2230125"/>
                <a:ext cx="6836789" cy="3472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그룹 4"/>
            <p:cNvGrpSpPr/>
            <p:nvPr/>
          </p:nvGrpSpPr>
          <p:grpSpPr>
            <a:xfrm>
              <a:off x="4979611" y="3876264"/>
              <a:ext cx="4926389" cy="1743408"/>
              <a:chOff x="53223" y="2132856"/>
              <a:chExt cx="9852778" cy="3486816"/>
            </a:xfrm>
          </p:grpSpPr>
          <p:pic>
            <p:nvPicPr>
              <p:cNvPr id="42" name="Picture 2" descr="D:\20210528-D\3.사진\3.소바공방 메뉴 사진\4.새우카츠&amp;메밀set\4-0038-1.jp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23" y="2132856"/>
                <a:ext cx="6840220" cy="3486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3" descr="D:\20210528-D\3.사진\3.소바공방 메뉴 사진\4.새우카츠&amp;메밀set\1-0024.jpg"/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26" t="-273" r="16226" b="273"/>
              <a:stretch/>
            </p:blipFill>
            <p:spPr bwMode="auto">
              <a:xfrm>
                <a:off x="6871547" y="2378805"/>
                <a:ext cx="3034454" cy="29949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직사각형 43"/>
            <p:cNvSpPr/>
            <p:nvPr/>
          </p:nvSpPr>
          <p:spPr>
            <a:xfrm>
              <a:off x="6309901" y="3436032"/>
              <a:ext cx="17054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등심카츠</a:t>
              </a:r>
              <a:r>
                <a:rPr lang="en-US" altLang="ko-KR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&amp;</a:t>
              </a:r>
              <a:r>
                <a:rPr lang="ko-KR" altLang="en-US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메밀</a:t>
              </a:r>
              <a:r>
                <a:rPr lang="en-US" altLang="ko-KR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set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1572126" y="5619672"/>
              <a:ext cx="17054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치즈카츠</a:t>
              </a:r>
              <a:r>
                <a:rPr lang="en-US" altLang="ko-KR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&amp;</a:t>
              </a:r>
              <a:r>
                <a:rPr lang="ko-KR" altLang="en-US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메밀</a:t>
              </a:r>
              <a:r>
                <a:rPr lang="en-US" altLang="ko-KR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set</a:t>
              </a: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6309901" y="5619672"/>
              <a:ext cx="17054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 err="1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새우카츠</a:t>
              </a:r>
              <a:r>
                <a:rPr lang="en-US" altLang="ko-KR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&amp;</a:t>
              </a:r>
              <a:r>
                <a:rPr lang="ko-KR" altLang="en-US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메밀</a:t>
              </a:r>
              <a:r>
                <a:rPr lang="en-US" altLang="ko-KR" sz="16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a고딕14" panose="02020600000000000000" pitchFamily="18" charset="-127"/>
                  <a:ea typeface="a고딕14" panose="02020600000000000000" pitchFamily="18" charset="-127"/>
                </a:rPr>
                <a:t>set</a:t>
              </a:r>
            </a:p>
          </p:txBody>
        </p:sp>
      </p:grpSp>
      <p:pic>
        <p:nvPicPr>
          <p:cNvPr id="30" name="Picture 3" descr="D:\전체로고정리\소바공방-확정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16" y="462137"/>
            <a:ext cx="1142446" cy="47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067163" y="335548"/>
            <a:ext cx="147287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수비드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공법의 특별한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일본식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카츠를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맛볼 수 있는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퓨전 레스토랑</a:t>
            </a:r>
          </a:p>
        </p:txBody>
      </p:sp>
    </p:spTree>
    <p:extLst>
      <p:ext uri="{BB962C8B-B14F-4D97-AF65-F5344CB8AC3E}">
        <p14:creationId xmlns:p14="http://schemas.microsoft.com/office/powerpoint/2010/main" val="421366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5549732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더큰시탁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| </a:t>
            </a: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소바공방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 err="1">
                <a:latin typeface="a고딕15" panose="02020600000000000000" pitchFamily="18" charset="-127"/>
                <a:ea typeface="a고딕15" panose="02020600000000000000" pitchFamily="18" charset="-127"/>
              </a:rPr>
              <a:t>콜라보</a:t>
            </a:r>
            <a:r>
              <a:rPr lang="ko-KR" altLang="en-US" sz="1600" dirty="0">
                <a:latin typeface="a고딕15" panose="02020600000000000000" pitchFamily="18" charset="-127"/>
                <a:ea typeface="a고딕15" panose="02020600000000000000" pitchFamily="18" charset="-127"/>
              </a:rPr>
              <a:t> 매장 </a:t>
            </a:r>
            <a:r>
              <a:rPr lang="ko-KR" altLang="en-US" sz="16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익스테리어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16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30" name="Picture 4" descr="D:\소바공방\더큰식탁과 소바공방 로고(가로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20" y="489414"/>
            <a:ext cx="1944216" cy="42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107091" y="2167184"/>
            <a:ext cx="9699419" cy="3704297"/>
            <a:chOff x="41341" y="2167184"/>
            <a:chExt cx="9839310" cy="3757723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41" y="2167184"/>
              <a:ext cx="6306881" cy="3757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81" t="64052" r="2855" b="11119"/>
            <a:stretch/>
          </p:blipFill>
          <p:spPr>
            <a:xfrm>
              <a:off x="6417427" y="4203199"/>
              <a:ext cx="3459892" cy="1721708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48" t="28977" r="7437" b="50000"/>
            <a:stretch/>
          </p:blipFill>
          <p:spPr>
            <a:xfrm>
              <a:off x="6417426" y="2167184"/>
              <a:ext cx="3463225" cy="1951735"/>
            </a:xfrm>
            <a:prstGeom prst="rect">
              <a:avLst/>
            </a:prstGeom>
          </p:spPr>
        </p:pic>
      </p:grpSp>
      <p:sp>
        <p:nvSpPr>
          <p:cNvPr id="48" name="TextBox 47"/>
          <p:cNvSpPr txBox="1"/>
          <p:nvPr/>
        </p:nvSpPr>
        <p:spPr>
          <a:xfrm>
            <a:off x="1475787" y="1725455"/>
            <a:ext cx="5279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a고딕16" panose="02020600000000000000" pitchFamily="18" charset="-127"/>
                <a:ea typeface="a고딕16" panose="02020600000000000000" pitchFamily="18" charset="-127"/>
              </a:rPr>
              <a:t>Interior Concept – </a:t>
            </a:r>
            <a:r>
              <a:rPr lang="en-US" altLang="ko-KR" sz="1400" dirty="0">
                <a:latin typeface="a고딕12" panose="02020600000000000000" pitchFamily="18" charset="-127"/>
                <a:ea typeface="a고딕12" panose="02020600000000000000" pitchFamily="18" charset="-127"/>
              </a:rPr>
              <a:t>Clean White &amp; Premium Gold</a:t>
            </a:r>
            <a:endParaRPr lang="ko-KR" altLang="en-US" sz="14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211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5549732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더큰시탁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| </a:t>
            </a: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소바공방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 err="1">
                <a:latin typeface="a고딕15" panose="02020600000000000000" pitchFamily="18" charset="-127"/>
                <a:ea typeface="a고딕15" panose="02020600000000000000" pitchFamily="18" charset="-127"/>
              </a:rPr>
              <a:t>콜라보</a:t>
            </a:r>
            <a:r>
              <a:rPr lang="ko-KR" altLang="en-US" sz="1600" dirty="0">
                <a:latin typeface="a고딕15" panose="02020600000000000000" pitchFamily="18" charset="-127"/>
                <a:ea typeface="a고딕15" panose="02020600000000000000" pitchFamily="18" charset="-127"/>
              </a:rPr>
              <a:t> 매장 </a:t>
            </a:r>
            <a:r>
              <a:rPr lang="ko-KR" altLang="en-US" sz="1600" dirty="0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인</a:t>
            </a:r>
            <a:r>
              <a:rPr lang="ko-KR" altLang="en-US" sz="1600" dirty="0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테리어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17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127160" y="4429569"/>
            <a:ext cx="2539157" cy="77713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r">
              <a:lnSpc>
                <a:spcPts val="1200"/>
              </a:lnSpc>
              <a:tabLst/>
            </a:pP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Bold" pitchFamily="18" charset="0"/>
              </a:rPr>
              <a:t>고급스러움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과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Bold" pitchFamily="18" charset="0"/>
              </a:rPr>
              <a:t>깨끗한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Bold" pitchFamily="18" charset="0"/>
              </a:rPr>
              <a:t>이미지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를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선사하며</a:t>
            </a:r>
          </a:p>
          <a:p>
            <a:pPr algn="r">
              <a:lnSpc>
                <a:spcPts val="1500"/>
              </a:lnSpc>
              <a:tabLst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한국의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음식인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대표적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Bold" pitchFamily="18" charset="0"/>
              </a:rPr>
              <a:t>한식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과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Bold" pitchFamily="18" charset="0"/>
              </a:rPr>
              <a:t>이태리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Bold" pitchFamily="18" charset="0"/>
              </a:rPr>
              <a:t>풍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의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양식의</a:t>
            </a:r>
          </a:p>
          <a:p>
            <a:pPr algn="r">
              <a:lnSpc>
                <a:spcPts val="1500"/>
              </a:lnSpc>
              <a:tabLst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퓨전요리가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추가되어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가족,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연인,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친구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등의</a:t>
            </a:r>
          </a:p>
          <a:p>
            <a:pPr algn="r">
              <a:lnSpc>
                <a:spcPts val="1500"/>
              </a:lnSpc>
              <a:tabLst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남녀노소가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Regular" pitchFamily="18" charset="0"/>
              </a:rPr>
              <a:t>좋아하는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Bold" pitchFamily="18" charset="0"/>
              </a:rPr>
              <a:t>고급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Times New Roman" pitchFamily="18" charset="0"/>
              </a:rPr>
              <a:t> 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a고딕14" panose="02020600000000000000" pitchFamily="18" charset="-127"/>
                <a:ea typeface="a고딕14" panose="02020600000000000000" pitchFamily="18" charset="-127"/>
                <a:cs typeface="Noto Sans CJK KR Bold" pitchFamily="18" charset="0"/>
              </a:rPr>
              <a:t>레스토랑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834493" y="4166868"/>
            <a:ext cx="3831824" cy="26270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r">
              <a:lnSpc>
                <a:spcPts val="1800"/>
              </a:lnSpc>
              <a:tabLst>
                <a:tab pos="419100" algn="l"/>
              </a:tabLst>
            </a:pPr>
            <a:r>
              <a:rPr lang="en-US" altLang="zh-CN" sz="1399" b="1" dirty="0">
                <a:latin typeface="NapjakBlock" panose="02020603020101020101" pitchFamily="18" charset="-127"/>
                <a:ea typeface="NapjakBlock" panose="02020603020101020101" pitchFamily="18" charset="-127"/>
                <a:cs typeface="Noto Sans CJK KR Black" pitchFamily="18" charset="0"/>
              </a:rPr>
              <a:t>Clean</a:t>
            </a:r>
            <a:r>
              <a:rPr lang="en-US" altLang="zh-CN" sz="1399" dirty="0">
                <a:latin typeface="NapjakBlock" panose="02020603020101020101" pitchFamily="18" charset="-127"/>
                <a:ea typeface="NapjakBlock" panose="02020603020101020101" pitchFamily="18" charset="-127"/>
                <a:cs typeface="Times New Roman" pitchFamily="18" charset="0"/>
              </a:rPr>
              <a:t> </a:t>
            </a:r>
            <a:r>
              <a:rPr lang="en-US" altLang="zh-CN" sz="1399" b="1" dirty="0">
                <a:latin typeface="NapjakBlock" panose="02020603020101020101" pitchFamily="18" charset="-127"/>
                <a:ea typeface="NapjakBlock" panose="02020603020101020101" pitchFamily="18" charset="-127"/>
                <a:cs typeface="Noto Sans CJK KR Black" pitchFamily="18" charset="0"/>
              </a:rPr>
              <a:t>White &amp;</a:t>
            </a:r>
            <a:r>
              <a:rPr lang="en-US" altLang="zh-CN" sz="1399" dirty="0">
                <a:latin typeface="NapjakBlock" panose="02020603020101020101" pitchFamily="18" charset="-127"/>
                <a:ea typeface="NapjakBlock" panose="02020603020101020101" pitchFamily="18" charset="-127"/>
                <a:cs typeface="Times New Roman" pitchFamily="18" charset="0"/>
              </a:rPr>
              <a:t> </a:t>
            </a:r>
            <a:r>
              <a:rPr lang="en-US" altLang="zh-CN" sz="1399" b="1" dirty="0">
                <a:latin typeface="NapjakBlock" panose="02020603020101020101" pitchFamily="18" charset="-127"/>
                <a:ea typeface="NapjakBlock" panose="02020603020101020101" pitchFamily="18" charset="-127"/>
                <a:cs typeface="Noto Sans CJK KR Black" pitchFamily="18" charset="0"/>
              </a:rPr>
              <a:t>Premium</a:t>
            </a:r>
            <a:r>
              <a:rPr lang="en-US" altLang="zh-CN" sz="1399" dirty="0">
                <a:latin typeface="NapjakBlock" panose="02020603020101020101" pitchFamily="18" charset="-127"/>
                <a:ea typeface="NapjakBlock" panose="02020603020101020101" pitchFamily="18" charset="-127"/>
                <a:cs typeface="Times New Roman" pitchFamily="18" charset="0"/>
              </a:rPr>
              <a:t> </a:t>
            </a:r>
            <a:r>
              <a:rPr lang="en-US" altLang="zh-CN" sz="1399" b="1" dirty="0">
                <a:latin typeface="NapjakBlock" panose="02020603020101020101" pitchFamily="18" charset="-127"/>
                <a:ea typeface="NapjakBlock" panose="02020603020101020101" pitchFamily="18" charset="-127"/>
                <a:cs typeface="Noto Sans CJK KR Black" pitchFamily="18" charset="0"/>
              </a:rPr>
              <a:t>Gold</a:t>
            </a:r>
          </a:p>
        </p:txBody>
      </p:sp>
      <p:pic>
        <p:nvPicPr>
          <p:cNvPr id="25" name="Picture 5" descr="D:\백화점관련\제안서\더큰식탁과 소바공방\KakaoTalk_20210507_15234904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1" t="14622" r="289" b="26501"/>
          <a:stretch/>
        </p:blipFill>
        <p:spPr bwMode="auto">
          <a:xfrm>
            <a:off x="4959178" y="1919415"/>
            <a:ext cx="4171750" cy="19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백화점관련\제안서\더큰식탁과 소바공방\KakaoTalk_20210507_152349046_0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22" b="18079"/>
          <a:stretch/>
        </p:blipFill>
        <p:spPr bwMode="auto">
          <a:xfrm>
            <a:off x="4959178" y="3962399"/>
            <a:ext cx="4171751" cy="19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" t="21102" r="57932" b="52532"/>
          <a:stretch/>
        </p:blipFill>
        <p:spPr>
          <a:xfrm>
            <a:off x="684637" y="1919415"/>
            <a:ext cx="4195865" cy="1977081"/>
          </a:xfrm>
          <a:prstGeom prst="rect">
            <a:avLst/>
          </a:prstGeom>
        </p:spPr>
      </p:pic>
      <p:pic>
        <p:nvPicPr>
          <p:cNvPr id="23" name="Picture 4" descr="D:\소바공방\더큰식탁과 소바공방 로고(가로)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20" y="489414"/>
            <a:ext cx="1944216" cy="42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4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55497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카페그랑떼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18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026" name="Picture 2" descr="D:\전체로고정리\그랑떼-영문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37" y="704289"/>
            <a:ext cx="2270624" cy="32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474979" y="417204"/>
            <a:ext cx="2945745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이태리풍의 모던한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 err="1">
                <a:latin typeface="a고딕17" panose="02020600000000000000" pitchFamily="18" charset="-127"/>
                <a:ea typeface="a고딕17" panose="02020600000000000000" pitchFamily="18" charset="-127"/>
              </a:rPr>
              <a:t>가심비</a:t>
            </a:r>
            <a:r>
              <a:rPr lang="ko-KR" altLang="en-US" sz="2000" dirty="0">
                <a:latin typeface="a고딕17" panose="02020600000000000000" pitchFamily="18" charset="-127"/>
                <a:ea typeface="a고딕17" panose="02020600000000000000" pitchFamily="18" charset="-127"/>
              </a:rPr>
              <a:t> 카페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1296393"/>
            <a:ext cx="9931400" cy="45974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3542271" y="5956023"/>
            <a:ext cx="408117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latin typeface="a고딕15" panose="02020600000000000000" pitchFamily="18" charset="-127"/>
                <a:ea typeface="a고딕15" panose="02020600000000000000" pitchFamily="18" charset="-127"/>
              </a:rPr>
              <a:t>대표메뉴</a:t>
            </a:r>
            <a:endParaRPr lang="en-US" altLang="ko-KR" sz="12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커피 및 음료</a:t>
            </a:r>
            <a:r>
              <a:rPr lang="en-US" altLang="ko-KR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디저트</a:t>
            </a:r>
            <a:r>
              <a:rPr lang="en-US" altLang="ko-KR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파스타</a:t>
            </a:r>
            <a:r>
              <a:rPr lang="en-US" altLang="ko-KR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샐러드</a:t>
            </a:r>
            <a:r>
              <a:rPr lang="en-US" altLang="ko-KR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핫도그 등</a:t>
            </a:r>
            <a:r>
              <a:rPr lang="en-US" altLang="ko-KR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  <p:pic>
        <p:nvPicPr>
          <p:cNvPr id="1027" name="Picture 3" descr="D:\전체로고정리\커피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76" y="5431369"/>
            <a:ext cx="715303" cy="11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87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55497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카페그랑떼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19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026" name="Picture 2" descr="D:\전체로고정리\그랑떼-영문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749" y="648975"/>
            <a:ext cx="1390585" cy="19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t="30510" r="8479" b="11111"/>
          <a:stretch/>
        </p:blipFill>
        <p:spPr>
          <a:xfrm>
            <a:off x="873211" y="1861751"/>
            <a:ext cx="8262552" cy="40035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41031" y="364452"/>
            <a:ext cx="1789001" cy="29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이태리풍의 모던한 </a:t>
            </a:r>
            <a:r>
              <a:rPr lang="ko-KR" alt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가심비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 카페</a:t>
            </a:r>
          </a:p>
        </p:txBody>
      </p:sp>
    </p:spTree>
    <p:extLst>
      <p:ext uri="{BB962C8B-B14F-4D97-AF65-F5344CB8AC3E}">
        <p14:creationId xmlns:p14="http://schemas.microsoft.com/office/powerpoint/2010/main" val="2560462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0135" y="4071415"/>
            <a:ext cx="3148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>
                <a:solidFill>
                  <a:schemeClr val="accent5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맛과 건강을 </a:t>
            </a:r>
            <a:endParaRPr lang="en-US" altLang="ko-KR" sz="2400" spc="-150" dirty="0">
              <a:solidFill>
                <a:schemeClr val="accent5"/>
              </a:solidFill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r>
              <a:rPr lang="ko-KR" altLang="en-US" sz="2400" spc="-150" dirty="0">
                <a:solidFill>
                  <a:schemeClr val="accent5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만들어 가는 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0135" y="5003068"/>
            <a:ext cx="3148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맛있게 잘 만들어 여기까지 성장한 회사입니다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.</a:t>
            </a:r>
          </a:p>
          <a:p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8" panose="02020600000000000000" pitchFamily="18" charset="-127"/>
                <a:ea typeface="a고딕18" panose="02020600000000000000" pitchFamily="18" charset="-127"/>
              </a:rPr>
              <a:t>잘 만든 음식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이 고객을 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8" panose="02020600000000000000" pitchFamily="18" charset="-127"/>
                <a:ea typeface="a고딕18" panose="02020600000000000000" pitchFamily="18" charset="-127"/>
              </a:rPr>
              <a:t>행복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하게 만듭니다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.</a:t>
            </a:r>
          </a:p>
          <a:p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r>
              <a:rPr lang="ko-KR" alt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8" panose="02020600000000000000" pitchFamily="18" charset="-127"/>
                <a:ea typeface="a고딕18" panose="02020600000000000000" pitchFamily="18" charset="-127"/>
              </a:rPr>
              <a:t>더큰</a:t>
            </a:r>
            <a:r>
              <a:rPr lang="ko-KR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의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바램은 고객의 가장 가까운 곳에서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소중한 가치를 함께 만들어 가겠습니다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.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pic>
        <p:nvPicPr>
          <p:cNvPr id="2052" name="Picture 4" descr="C:\Users\USER\Downloads\IT_td0135t001185_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3486" y="1137251"/>
            <a:ext cx="6858002" cy="45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5322497" y="-1"/>
            <a:ext cx="2682816" cy="6858001"/>
          </a:xfrm>
          <a:prstGeom prst="rect">
            <a:avLst/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1425144" y="983690"/>
            <a:ext cx="3646439" cy="2899721"/>
            <a:chOff x="1515762" y="720079"/>
            <a:chExt cx="3646439" cy="2899721"/>
          </a:xfrm>
        </p:grpSpPr>
        <p:pic>
          <p:nvPicPr>
            <p:cNvPr id="6" name="Picture 4" descr="D:\전체로고정리\더큰만 있는 로고-백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228" y="720079"/>
              <a:ext cx="2002973" cy="2899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032840"/>
              <a:ext cx="2227418" cy="2741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20135" y="1354279"/>
              <a:ext cx="1418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800" spc="-150" dirty="0">
                  <a:solidFill>
                    <a:schemeClr val="bg2">
                      <a:lumMod val="75000"/>
                    </a:schemeClr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주식회사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90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55497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카페그랑떼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20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1" t="24384" r="8673" b="11464"/>
          <a:stretch/>
        </p:blipFill>
        <p:spPr>
          <a:xfrm>
            <a:off x="799070" y="1614616"/>
            <a:ext cx="8302068" cy="4448433"/>
          </a:xfrm>
          <a:prstGeom prst="rect">
            <a:avLst/>
          </a:prstGeom>
        </p:spPr>
      </p:pic>
      <p:pic>
        <p:nvPicPr>
          <p:cNvPr id="15" name="Picture 2" descr="D:\전체로고정리\그랑떼-영문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749" y="648975"/>
            <a:ext cx="1390585" cy="19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841031" y="364452"/>
            <a:ext cx="1789001" cy="29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이태리풍의 모던한 </a:t>
            </a:r>
            <a:r>
              <a:rPr lang="ko-KR" alt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가심비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 카페</a:t>
            </a:r>
          </a:p>
        </p:txBody>
      </p:sp>
    </p:spTree>
    <p:extLst>
      <p:ext uri="{BB962C8B-B14F-4D97-AF65-F5344CB8AC3E}">
        <p14:creationId xmlns:p14="http://schemas.microsoft.com/office/powerpoint/2010/main" val="307350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570410" y="562047"/>
            <a:ext cx="2945745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단체급식과 위탁급식을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위한 맞춤브랜드</a:t>
            </a:r>
            <a:endParaRPr lang="ko-KR" altLang="en-US" sz="20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더존프드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21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4" b="12806"/>
          <a:stretch/>
        </p:blipFill>
        <p:spPr>
          <a:xfrm>
            <a:off x="-9525" y="1688757"/>
            <a:ext cx="9915526" cy="4316627"/>
          </a:xfrm>
          <a:prstGeom prst="rect">
            <a:avLst/>
          </a:prstGeom>
        </p:spPr>
      </p:pic>
      <p:pic>
        <p:nvPicPr>
          <p:cNvPr id="15" name="Picture 4" descr="D:\전체로고정리\더존푸드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82" y="624223"/>
            <a:ext cx="1825780" cy="5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6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155502" y="445734"/>
            <a:ext cx="1472872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단체급식과 위탁급식을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위한 맞춤브랜드</a:t>
            </a:r>
            <a:endParaRPr lang="ko-KR" altLang="en-US" sz="11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더존프드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22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5" name="Picture 4" descr="D:\전체로고정리\더존푸드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47" y="508186"/>
            <a:ext cx="1277925" cy="3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5195" r="8559" b="8348"/>
          <a:stretch/>
        </p:blipFill>
        <p:spPr>
          <a:xfrm>
            <a:off x="864973" y="1878227"/>
            <a:ext cx="8270789" cy="387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89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더큰도시락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23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4" b="12806"/>
          <a:stretch/>
        </p:blipFill>
        <p:spPr>
          <a:xfrm>
            <a:off x="-9525" y="1688757"/>
            <a:ext cx="9915526" cy="43166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31660" y="417204"/>
            <a:ext cx="2945745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캠퍼스 미 로드매장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쇼핑몰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특정매장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, </a:t>
            </a:r>
            <a:r>
              <a:rPr lang="ko-KR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델리매장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latin typeface="a고딕17" panose="02020600000000000000" pitchFamily="18" charset="-127"/>
                <a:ea typeface="a고딕17" panose="02020600000000000000" pitchFamily="18" charset="-127"/>
              </a:rPr>
              <a:t>특별한 도시락</a:t>
            </a:r>
          </a:p>
        </p:txBody>
      </p:sp>
      <p:pic>
        <p:nvPicPr>
          <p:cNvPr id="24" name="Picture 8" descr="D:\전체로고정리\더큰도시락-매장용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261" y="656029"/>
            <a:ext cx="1888813" cy="53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5" r="858" b="12432"/>
          <a:stretch/>
        </p:blipFill>
        <p:spPr>
          <a:xfrm>
            <a:off x="925" y="1688757"/>
            <a:ext cx="9905076" cy="4316628"/>
          </a:xfrm>
          <a:prstGeom prst="rect">
            <a:avLst/>
          </a:prstGeom>
        </p:spPr>
      </p:pic>
      <p:sp>
        <p:nvSpPr>
          <p:cNvPr id="4" name="자유형 3"/>
          <p:cNvSpPr/>
          <p:nvPr/>
        </p:nvSpPr>
        <p:spPr>
          <a:xfrm>
            <a:off x="5090984" y="1688757"/>
            <a:ext cx="4815017" cy="4316627"/>
          </a:xfrm>
          <a:custGeom>
            <a:avLst/>
            <a:gdLst>
              <a:gd name="connsiteX0" fmla="*/ 5305168 w 5305168"/>
              <a:gd name="connsiteY0" fmla="*/ 0 h 4316627"/>
              <a:gd name="connsiteX1" fmla="*/ 1515762 w 5305168"/>
              <a:gd name="connsiteY1" fmla="*/ 0 h 4316627"/>
              <a:gd name="connsiteX2" fmla="*/ 0 w 5305168"/>
              <a:gd name="connsiteY2" fmla="*/ 4316627 h 4316627"/>
              <a:gd name="connsiteX3" fmla="*/ 5296930 w 5305168"/>
              <a:gd name="connsiteY3" fmla="*/ 4308389 h 4316627"/>
              <a:gd name="connsiteX4" fmla="*/ 5305168 w 5305168"/>
              <a:gd name="connsiteY4" fmla="*/ 0 h 4316627"/>
              <a:gd name="connsiteX0" fmla="*/ 5305168 w 5305168"/>
              <a:gd name="connsiteY0" fmla="*/ 0 h 4327513"/>
              <a:gd name="connsiteX1" fmla="*/ 1515762 w 5305168"/>
              <a:gd name="connsiteY1" fmla="*/ 0 h 4327513"/>
              <a:gd name="connsiteX2" fmla="*/ 0 w 5305168"/>
              <a:gd name="connsiteY2" fmla="*/ 4316627 h 4327513"/>
              <a:gd name="connsiteX3" fmla="*/ 5301991 w 5305168"/>
              <a:gd name="connsiteY3" fmla="*/ 4327513 h 4327513"/>
              <a:gd name="connsiteX4" fmla="*/ 5305168 w 5305168"/>
              <a:gd name="connsiteY4" fmla="*/ 0 h 4327513"/>
              <a:gd name="connsiteX0" fmla="*/ 5305168 w 5305168"/>
              <a:gd name="connsiteY0" fmla="*/ 0 h 4316627"/>
              <a:gd name="connsiteX1" fmla="*/ 1515762 w 5305168"/>
              <a:gd name="connsiteY1" fmla="*/ 0 h 4316627"/>
              <a:gd name="connsiteX2" fmla="*/ 0 w 5305168"/>
              <a:gd name="connsiteY2" fmla="*/ 4316627 h 4316627"/>
              <a:gd name="connsiteX3" fmla="*/ 5296930 w 5305168"/>
              <a:gd name="connsiteY3" fmla="*/ 4313170 h 4316627"/>
              <a:gd name="connsiteX4" fmla="*/ 5305168 w 5305168"/>
              <a:gd name="connsiteY4" fmla="*/ 0 h 431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168" h="4316627">
                <a:moveTo>
                  <a:pt x="5305168" y="0"/>
                </a:moveTo>
                <a:lnTo>
                  <a:pt x="1515762" y="0"/>
                </a:lnTo>
                <a:lnTo>
                  <a:pt x="0" y="4316627"/>
                </a:lnTo>
                <a:lnTo>
                  <a:pt x="5296930" y="4313170"/>
                </a:lnTo>
                <a:lnTo>
                  <a:pt x="5305168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자유형 22"/>
          <p:cNvSpPr/>
          <p:nvPr/>
        </p:nvSpPr>
        <p:spPr>
          <a:xfrm>
            <a:off x="5090983" y="1688756"/>
            <a:ext cx="4815017" cy="4316627"/>
          </a:xfrm>
          <a:custGeom>
            <a:avLst/>
            <a:gdLst>
              <a:gd name="connsiteX0" fmla="*/ 5305168 w 5305168"/>
              <a:gd name="connsiteY0" fmla="*/ 0 h 4316627"/>
              <a:gd name="connsiteX1" fmla="*/ 1515762 w 5305168"/>
              <a:gd name="connsiteY1" fmla="*/ 0 h 4316627"/>
              <a:gd name="connsiteX2" fmla="*/ 0 w 5305168"/>
              <a:gd name="connsiteY2" fmla="*/ 4316627 h 4316627"/>
              <a:gd name="connsiteX3" fmla="*/ 5296930 w 5305168"/>
              <a:gd name="connsiteY3" fmla="*/ 4308389 h 4316627"/>
              <a:gd name="connsiteX4" fmla="*/ 5305168 w 5305168"/>
              <a:gd name="connsiteY4" fmla="*/ 0 h 4316627"/>
              <a:gd name="connsiteX0" fmla="*/ 5305168 w 5305168"/>
              <a:gd name="connsiteY0" fmla="*/ 0 h 4327513"/>
              <a:gd name="connsiteX1" fmla="*/ 1515762 w 5305168"/>
              <a:gd name="connsiteY1" fmla="*/ 0 h 4327513"/>
              <a:gd name="connsiteX2" fmla="*/ 0 w 5305168"/>
              <a:gd name="connsiteY2" fmla="*/ 4316627 h 4327513"/>
              <a:gd name="connsiteX3" fmla="*/ 5301991 w 5305168"/>
              <a:gd name="connsiteY3" fmla="*/ 4327513 h 4327513"/>
              <a:gd name="connsiteX4" fmla="*/ 5305168 w 5305168"/>
              <a:gd name="connsiteY4" fmla="*/ 0 h 4327513"/>
              <a:gd name="connsiteX0" fmla="*/ 5305168 w 5305168"/>
              <a:gd name="connsiteY0" fmla="*/ 0 h 4316627"/>
              <a:gd name="connsiteX1" fmla="*/ 1515762 w 5305168"/>
              <a:gd name="connsiteY1" fmla="*/ 0 h 4316627"/>
              <a:gd name="connsiteX2" fmla="*/ 0 w 5305168"/>
              <a:gd name="connsiteY2" fmla="*/ 4316627 h 4316627"/>
              <a:gd name="connsiteX3" fmla="*/ 5296930 w 5305168"/>
              <a:gd name="connsiteY3" fmla="*/ 4313170 h 4316627"/>
              <a:gd name="connsiteX4" fmla="*/ 5305168 w 5305168"/>
              <a:gd name="connsiteY4" fmla="*/ 0 h 431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168" h="4316627">
                <a:moveTo>
                  <a:pt x="5305168" y="0"/>
                </a:moveTo>
                <a:lnTo>
                  <a:pt x="1515762" y="0"/>
                </a:lnTo>
                <a:lnTo>
                  <a:pt x="0" y="4316627"/>
                </a:lnTo>
                <a:lnTo>
                  <a:pt x="5296930" y="4313170"/>
                </a:lnTo>
                <a:lnTo>
                  <a:pt x="5305168" y="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512973" y="3572378"/>
            <a:ext cx="265510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대표메뉴</a:t>
            </a:r>
            <a:endParaRPr lang="en-US" altLang="ko-KR" sz="1200" dirty="0">
              <a:solidFill>
                <a:schemeClr val="bg1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한식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중식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양식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일식 도시락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퓨전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4199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더큰도시락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24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875464" y="274701"/>
            <a:ext cx="147287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캠퍼스 미 로드매장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쇼핑몰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특정매장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,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델리매장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특별한 도시락</a:t>
            </a:r>
          </a:p>
        </p:txBody>
      </p:sp>
      <p:pic>
        <p:nvPicPr>
          <p:cNvPr id="24" name="Picture 8" descr="D:\전체로고정리\더큰도시락-매장용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74" y="427800"/>
            <a:ext cx="1233950" cy="3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6" t="28789" r="45587" b="9350"/>
          <a:stretch/>
        </p:blipFill>
        <p:spPr>
          <a:xfrm>
            <a:off x="873211" y="1696992"/>
            <a:ext cx="4554494" cy="428367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5" b="12769"/>
          <a:stretch/>
        </p:blipFill>
        <p:spPr>
          <a:xfrm>
            <a:off x="5546782" y="1696992"/>
            <a:ext cx="3588980" cy="4283675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81" t="85297" r="7648" b="6613"/>
          <a:stretch/>
        </p:blipFill>
        <p:spPr>
          <a:xfrm>
            <a:off x="6272354" y="6021857"/>
            <a:ext cx="2454876" cy="5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1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1" b="4633"/>
          <a:stretch/>
        </p:blipFill>
        <p:spPr>
          <a:xfrm>
            <a:off x="0" y="1688757"/>
            <a:ext cx="6781800" cy="43166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더큰도시락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25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674345" y="417204"/>
            <a:ext cx="2945745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백화점 전용 프리미엄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고급도시락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latin typeface="a고딕17" panose="02020600000000000000" pitchFamily="18" charset="-127"/>
                <a:ea typeface="a고딕17" panose="02020600000000000000" pitchFamily="18" charset="-127"/>
              </a:rPr>
              <a:t>고급 도시락</a:t>
            </a:r>
          </a:p>
        </p:txBody>
      </p:sp>
      <p:sp>
        <p:nvSpPr>
          <p:cNvPr id="4" name="자유형 3"/>
          <p:cNvSpPr/>
          <p:nvPr/>
        </p:nvSpPr>
        <p:spPr>
          <a:xfrm>
            <a:off x="5972433" y="1680519"/>
            <a:ext cx="3933568" cy="4321408"/>
          </a:xfrm>
          <a:custGeom>
            <a:avLst/>
            <a:gdLst>
              <a:gd name="connsiteX0" fmla="*/ 5305168 w 5305168"/>
              <a:gd name="connsiteY0" fmla="*/ 0 h 4316627"/>
              <a:gd name="connsiteX1" fmla="*/ 1515762 w 5305168"/>
              <a:gd name="connsiteY1" fmla="*/ 0 h 4316627"/>
              <a:gd name="connsiteX2" fmla="*/ 0 w 5305168"/>
              <a:gd name="connsiteY2" fmla="*/ 4316627 h 4316627"/>
              <a:gd name="connsiteX3" fmla="*/ 5296930 w 5305168"/>
              <a:gd name="connsiteY3" fmla="*/ 4308389 h 4316627"/>
              <a:gd name="connsiteX4" fmla="*/ 5305168 w 5305168"/>
              <a:gd name="connsiteY4" fmla="*/ 0 h 4316627"/>
              <a:gd name="connsiteX0" fmla="*/ 5305168 w 5305168"/>
              <a:gd name="connsiteY0" fmla="*/ 0 h 4327513"/>
              <a:gd name="connsiteX1" fmla="*/ 1515762 w 5305168"/>
              <a:gd name="connsiteY1" fmla="*/ 0 h 4327513"/>
              <a:gd name="connsiteX2" fmla="*/ 0 w 5305168"/>
              <a:gd name="connsiteY2" fmla="*/ 4316627 h 4327513"/>
              <a:gd name="connsiteX3" fmla="*/ 5301991 w 5305168"/>
              <a:gd name="connsiteY3" fmla="*/ 4327513 h 4327513"/>
              <a:gd name="connsiteX4" fmla="*/ 5305168 w 5305168"/>
              <a:gd name="connsiteY4" fmla="*/ 0 h 4327513"/>
              <a:gd name="connsiteX0" fmla="*/ 5305168 w 5305168"/>
              <a:gd name="connsiteY0" fmla="*/ 0 h 4316627"/>
              <a:gd name="connsiteX1" fmla="*/ 1515762 w 5305168"/>
              <a:gd name="connsiteY1" fmla="*/ 0 h 4316627"/>
              <a:gd name="connsiteX2" fmla="*/ 0 w 5305168"/>
              <a:gd name="connsiteY2" fmla="*/ 4316627 h 4316627"/>
              <a:gd name="connsiteX3" fmla="*/ 5296930 w 5305168"/>
              <a:gd name="connsiteY3" fmla="*/ 4313170 h 4316627"/>
              <a:gd name="connsiteX4" fmla="*/ 5305168 w 5305168"/>
              <a:gd name="connsiteY4" fmla="*/ 0 h 4316627"/>
              <a:gd name="connsiteX0" fmla="*/ 4315839 w 4315839"/>
              <a:gd name="connsiteY0" fmla="*/ 0 h 4313170"/>
              <a:gd name="connsiteX1" fmla="*/ 526433 w 4315839"/>
              <a:gd name="connsiteY1" fmla="*/ 0 h 4313170"/>
              <a:gd name="connsiteX2" fmla="*/ 0 w 4315839"/>
              <a:gd name="connsiteY2" fmla="*/ 4300151 h 4313170"/>
              <a:gd name="connsiteX3" fmla="*/ 4307601 w 4315839"/>
              <a:gd name="connsiteY3" fmla="*/ 4313170 h 4313170"/>
              <a:gd name="connsiteX4" fmla="*/ 4315839 w 4315839"/>
              <a:gd name="connsiteY4" fmla="*/ 0 h 4313170"/>
              <a:gd name="connsiteX0" fmla="*/ 4333991 w 4333991"/>
              <a:gd name="connsiteY0" fmla="*/ 0 h 4313170"/>
              <a:gd name="connsiteX1" fmla="*/ 544585 w 4333991"/>
              <a:gd name="connsiteY1" fmla="*/ 0 h 4313170"/>
              <a:gd name="connsiteX2" fmla="*/ 0 w 4333991"/>
              <a:gd name="connsiteY2" fmla="*/ 4308389 h 4313170"/>
              <a:gd name="connsiteX3" fmla="*/ 4325753 w 4333991"/>
              <a:gd name="connsiteY3" fmla="*/ 4313170 h 4313170"/>
              <a:gd name="connsiteX4" fmla="*/ 4333991 w 4333991"/>
              <a:gd name="connsiteY4" fmla="*/ 0 h 4313170"/>
              <a:gd name="connsiteX0" fmla="*/ 4333991 w 4333991"/>
              <a:gd name="connsiteY0" fmla="*/ 8238 h 4321408"/>
              <a:gd name="connsiteX1" fmla="*/ 1007482 w 4333991"/>
              <a:gd name="connsiteY1" fmla="*/ 0 h 4321408"/>
              <a:gd name="connsiteX2" fmla="*/ 0 w 4333991"/>
              <a:gd name="connsiteY2" fmla="*/ 4316627 h 4321408"/>
              <a:gd name="connsiteX3" fmla="*/ 4325753 w 4333991"/>
              <a:gd name="connsiteY3" fmla="*/ 4321408 h 4321408"/>
              <a:gd name="connsiteX4" fmla="*/ 4333991 w 4333991"/>
              <a:gd name="connsiteY4" fmla="*/ 8238 h 4321408"/>
              <a:gd name="connsiteX0" fmla="*/ 4333991 w 4333991"/>
              <a:gd name="connsiteY0" fmla="*/ 8238 h 4321408"/>
              <a:gd name="connsiteX1" fmla="*/ 844106 w 4333991"/>
              <a:gd name="connsiteY1" fmla="*/ 0 h 4321408"/>
              <a:gd name="connsiteX2" fmla="*/ 0 w 4333991"/>
              <a:gd name="connsiteY2" fmla="*/ 4316627 h 4321408"/>
              <a:gd name="connsiteX3" fmla="*/ 4325753 w 4333991"/>
              <a:gd name="connsiteY3" fmla="*/ 4321408 h 4321408"/>
              <a:gd name="connsiteX4" fmla="*/ 4333991 w 4333991"/>
              <a:gd name="connsiteY4" fmla="*/ 8238 h 43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991" h="4321408">
                <a:moveTo>
                  <a:pt x="4333991" y="8238"/>
                </a:moveTo>
                <a:lnTo>
                  <a:pt x="844106" y="0"/>
                </a:lnTo>
                <a:lnTo>
                  <a:pt x="0" y="4316627"/>
                </a:lnTo>
                <a:lnTo>
                  <a:pt x="4325753" y="4321408"/>
                </a:lnTo>
                <a:lnTo>
                  <a:pt x="4333991" y="8238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Picture 9" descr="D:\전체로고정리\더큰도시락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25" y="485775"/>
            <a:ext cx="2503510" cy="12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자유형 23"/>
          <p:cNvSpPr/>
          <p:nvPr/>
        </p:nvSpPr>
        <p:spPr>
          <a:xfrm>
            <a:off x="5972432" y="1688757"/>
            <a:ext cx="3933568" cy="4321408"/>
          </a:xfrm>
          <a:custGeom>
            <a:avLst/>
            <a:gdLst>
              <a:gd name="connsiteX0" fmla="*/ 5305168 w 5305168"/>
              <a:gd name="connsiteY0" fmla="*/ 0 h 4316627"/>
              <a:gd name="connsiteX1" fmla="*/ 1515762 w 5305168"/>
              <a:gd name="connsiteY1" fmla="*/ 0 h 4316627"/>
              <a:gd name="connsiteX2" fmla="*/ 0 w 5305168"/>
              <a:gd name="connsiteY2" fmla="*/ 4316627 h 4316627"/>
              <a:gd name="connsiteX3" fmla="*/ 5296930 w 5305168"/>
              <a:gd name="connsiteY3" fmla="*/ 4308389 h 4316627"/>
              <a:gd name="connsiteX4" fmla="*/ 5305168 w 5305168"/>
              <a:gd name="connsiteY4" fmla="*/ 0 h 4316627"/>
              <a:gd name="connsiteX0" fmla="*/ 5305168 w 5305168"/>
              <a:gd name="connsiteY0" fmla="*/ 0 h 4327513"/>
              <a:gd name="connsiteX1" fmla="*/ 1515762 w 5305168"/>
              <a:gd name="connsiteY1" fmla="*/ 0 h 4327513"/>
              <a:gd name="connsiteX2" fmla="*/ 0 w 5305168"/>
              <a:gd name="connsiteY2" fmla="*/ 4316627 h 4327513"/>
              <a:gd name="connsiteX3" fmla="*/ 5301991 w 5305168"/>
              <a:gd name="connsiteY3" fmla="*/ 4327513 h 4327513"/>
              <a:gd name="connsiteX4" fmla="*/ 5305168 w 5305168"/>
              <a:gd name="connsiteY4" fmla="*/ 0 h 4327513"/>
              <a:gd name="connsiteX0" fmla="*/ 5305168 w 5305168"/>
              <a:gd name="connsiteY0" fmla="*/ 0 h 4316627"/>
              <a:gd name="connsiteX1" fmla="*/ 1515762 w 5305168"/>
              <a:gd name="connsiteY1" fmla="*/ 0 h 4316627"/>
              <a:gd name="connsiteX2" fmla="*/ 0 w 5305168"/>
              <a:gd name="connsiteY2" fmla="*/ 4316627 h 4316627"/>
              <a:gd name="connsiteX3" fmla="*/ 5296930 w 5305168"/>
              <a:gd name="connsiteY3" fmla="*/ 4313170 h 4316627"/>
              <a:gd name="connsiteX4" fmla="*/ 5305168 w 5305168"/>
              <a:gd name="connsiteY4" fmla="*/ 0 h 4316627"/>
              <a:gd name="connsiteX0" fmla="*/ 4315839 w 4315839"/>
              <a:gd name="connsiteY0" fmla="*/ 0 h 4313170"/>
              <a:gd name="connsiteX1" fmla="*/ 526433 w 4315839"/>
              <a:gd name="connsiteY1" fmla="*/ 0 h 4313170"/>
              <a:gd name="connsiteX2" fmla="*/ 0 w 4315839"/>
              <a:gd name="connsiteY2" fmla="*/ 4300151 h 4313170"/>
              <a:gd name="connsiteX3" fmla="*/ 4307601 w 4315839"/>
              <a:gd name="connsiteY3" fmla="*/ 4313170 h 4313170"/>
              <a:gd name="connsiteX4" fmla="*/ 4315839 w 4315839"/>
              <a:gd name="connsiteY4" fmla="*/ 0 h 4313170"/>
              <a:gd name="connsiteX0" fmla="*/ 4333991 w 4333991"/>
              <a:gd name="connsiteY0" fmla="*/ 0 h 4313170"/>
              <a:gd name="connsiteX1" fmla="*/ 544585 w 4333991"/>
              <a:gd name="connsiteY1" fmla="*/ 0 h 4313170"/>
              <a:gd name="connsiteX2" fmla="*/ 0 w 4333991"/>
              <a:gd name="connsiteY2" fmla="*/ 4308389 h 4313170"/>
              <a:gd name="connsiteX3" fmla="*/ 4325753 w 4333991"/>
              <a:gd name="connsiteY3" fmla="*/ 4313170 h 4313170"/>
              <a:gd name="connsiteX4" fmla="*/ 4333991 w 4333991"/>
              <a:gd name="connsiteY4" fmla="*/ 0 h 4313170"/>
              <a:gd name="connsiteX0" fmla="*/ 4333991 w 4333991"/>
              <a:gd name="connsiteY0" fmla="*/ 8238 h 4321408"/>
              <a:gd name="connsiteX1" fmla="*/ 1007482 w 4333991"/>
              <a:gd name="connsiteY1" fmla="*/ 0 h 4321408"/>
              <a:gd name="connsiteX2" fmla="*/ 0 w 4333991"/>
              <a:gd name="connsiteY2" fmla="*/ 4316627 h 4321408"/>
              <a:gd name="connsiteX3" fmla="*/ 4325753 w 4333991"/>
              <a:gd name="connsiteY3" fmla="*/ 4321408 h 4321408"/>
              <a:gd name="connsiteX4" fmla="*/ 4333991 w 4333991"/>
              <a:gd name="connsiteY4" fmla="*/ 8238 h 4321408"/>
              <a:gd name="connsiteX0" fmla="*/ 4333991 w 4333991"/>
              <a:gd name="connsiteY0" fmla="*/ 8238 h 4321408"/>
              <a:gd name="connsiteX1" fmla="*/ 844106 w 4333991"/>
              <a:gd name="connsiteY1" fmla="*/ 0 h 4321408"/>
              <a:gd name="connsiteX2" fmla="*/ 0 w 4333991"/>
              <a:gd name="connsiteY2" fmla="*/ 4316627 h 4321408"/>
              <a:gd name="connsiteX3" fmla="*/ 4325753 w 4333991"/>
              <a:gd name="connsiteY3" fmla="*/ 4321408 h 4321408"/>
              <a:gd name="connsiteX4" fmla="*/ 4333991 w 4333991"/>
              <a:gd name="connsiteY4" fmla="*/ 8238 h 43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991" h="4321408">
                <a:moveTo>
                  <a:pt x="4333991" y="8238"/>
                </a:moveTo>
                <a:lnTo>
                  <a:pt x="844106" y="0"/>
                </a:lnTo>
                <a:lnTo>
                  <a:pt x="0" y="4316627"/>
                </a:lnTo>
                <a:lnTo>
                  <a:pt x="4325753" y="4321408"/>
                </a:lnTo>
                <a:lnTo>
                  <a:pt x="4333991" y="8238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865780" y="3566532"/>
            <a:ext cx="265510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대표메뉴</a:t>
            </a:r>
            <a:endParaRPr lang="en-US" altLang="ko-KR" sz="1200" dirty="0">
              <a:solidFill>
                <a:schemeClr val="bg1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한식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중식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양식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일식 도시락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퓨전</a:t>
            </a:r>
            <a:r>
              <a:rPr lang="en-US" altLang="ko-KR" sz="1200" dirty="0">
                <a:solidFill>
                  <a:schemeClr val="bg1"/>
                </a:solidFill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6279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더큰도시락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26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252417" y="414904"/>
            <a:ext cx="2065476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백화점 전용 프리미엄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고급도시락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고급 도시락</a:t>
            </a:r>
          </a:p>
        </p:txBody>
      </p:sp>
      <p:pic>
        <p:nvPicPr>
          <p:cNvPr id="23" name="Picture 9" descr="D:\전체로고정리\더큰도시락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12" y="337060"/>
            <a:ext cx="1853428" cy="9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434737" y="1910414"/>
            <a:ext cx="8309213" cy="4037305"/>
            <a:chOff x="434737" y="1613852"/>
            <a:chExt cx="7486929" cy="3637771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7" t="24133" r="66930" b="4805"/>
            <a:stretch/>
          </p:blipFill>
          <p:spPr>
            <a:xfrm>
              <a:off x="449077" y="1642692"/>
              <a:ext cx="1216019" cy="2352660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5" t="23901" r="66109" b="4175"/>
            <a:stretch/>
          </p:blipFill>
          <p:spPr>
            <a:xfrm>
              <a:off x="4589370" y="1613852"/>
              <a:ext cx="1246535" cy="2381500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2" t="24343" r="66799" b="39775"/>
            <a:stretch/>
          </p:blipFill>
          <p:spPr>
            <a:xfrm>
              <a:off x="434737" y="4036542"/>
              <a:ext cx="1230359" cy="1215081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2" t="24133" r="23859" b="4805"/>
            <a:stretch/>
          </p:blipFill>
          <p:spPr>
            <a:xfrm>
              <a:off x="2474984" y="1642692"/>
              <a:ext cx="1269139" cy="2352660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5" t="23901" r="23736" b="4175"/>
            <a:stretch/>
          </p:blipFill>
          <p:spPr>
            <a:xfrm>
              <a:off x="6645827" y="1613852"/>
              <a:ext cx="1275839" cy="2381500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98" t="24343" r="24010" b="39775"/>
            <a:stretch/>
          </p:blipFill>
          <p:spPr>
            <a:xfrm>
              <a:off x="4556418" y="4047486"/>
              <a:ext cx="1279488" cy="1204137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2" t="60225" r="66680" b="3893"/>
            <a:stretch/>
          </p:blipFill>
          <p:spPr>
            <a:xfrm>
              <a:off x="2507936" y="4036542"/>
              <a:ext cx="1236188" cy="121508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1472301" y="1270922"/>
            <a:ext cx="4663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latin typeface="a고딕17" panose="02020600000000000000" pitchFamily="18" charset="-127"/>
                <a:ea typeface="a고딕17" panose="02020600000000000000" pitchFamily="18" charset="-127"/>
              </a:rPr>
              <a:t>더큰</a:t>
            </a:r>
            <a:r>
              <a:rPr lang="ko-KR" altLang="en-US" sz="1400" dirty="0">
                <a:latin typeface="a고딕17" panose="02020600000000000000" pitchFamily="18" charset="-127"/>
                <a:ea typeface="a고딕17" panose="02020600000000000000" pitchFamily="18" charset="-127"/>
              </a:rPr>
              <a:t> 프리미엄 도시락 </a:t>
            </a:r>
            <a:r>
              <a:rPr lang="en-US" altLang="ko-KR" sz="1400" dirty="0">
                <a:latin typeface="a고딕17" panose="02020600000000000000" pitchFamily="18" charset="-127"/>
                <a:ea typeface="a고딕17" panose="02020600000000000000" pitchFamily="18" charset="-127"/>
              </a:rPr>
              <a:t>or </a:t>
            </a:r>
            <a:r>
              <a:rPr lang="ko-KR" altLang="en-US" sz="1400" dirty="0">
                <a:latin typeface="a고딕17" panose="02020600000000000000" pitchFamily="18" charset="-127"/>
                <a:ea typeface="a고딕17" panose="02020600000000000000" pitchFamily="18" charset="-127"/>
              </a:rPr>
              <a:t>식사</a:t>
            </a:r>
            <a:r>
              <a:rPr lang="en-US" altLang="ko-KR" sz="1400" dirty="0">
                <a:latin typeface="a고딕17" panose="02020600000000000000" pitchFamily="18" charset="-127"/>
                <a:ea typeface="a고딕17" panose="02020600000000000000" pitchFamily="18" charset="-127"/>
              </a:rPr>
              <a:t>(</a:t>
            </a:r>
            <a:r>
              <a:rPr lang="ko-KR" altLang="en-US" sz="1400" dirty="0">
                <a:latin typeface="a고딕17" panose="02020600000000000000" pitchFamily="18" charset="-127"/>
                <a:ea typeface="a고딕17" panose="02020600000000000000" pitchFamily="18" charset="-127"/>
              </a:rPr>
              <a:t>백화점용</a:t>
            </a:r>
            <a:r>
              <a:rPr lang="en-US" altLang="ko-KR" sz="1400" dirty="0">
                <a:latin typeface="a고딕17" panose="02020600000000000000" pitchFamily="18" charset="-127"/>
                <a:ea typeface="a고딕17" panose="02020600000000000000" pitchFamily="18" charset="-127"/>
              </a:rPr>
              <a:t>)</a:t>
            </a:r>
            <a:endParaRPr lang="ko-KR" altLang="en-US" sz="14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0225" y="1980521"/>
            <a:ext cx="685800" cy="24622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인기메뉴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62125" y="2694970"/>
            <a:ext cx="10239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>
                <a:latin typeface="a고딕15" panose="02020600000000000000" pitchFamily="18" charset="-127"/>
                <a:ea typeface="a고딕15" panose="02020600000000000000" pitchFamily="18" charset="-127"/>
              </a:rPr>
              <a:t>선택가능</a:t>
            </a:r>
            <a:endParaRPr lang="en-US" altLang="ko-KR" sz="7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쌀밥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or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흑미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찬 선택가능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브로콜리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오징어채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오뎅볶음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김치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감자볶음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전종류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계란말이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등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76988" y="1980521"/>
            <a:ext cx="685800" cy="24622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추천메뉴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07765" y="1980521"/>
            <a:ext cx="685800" cy="24622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인기메뉴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07765" y="3259009"/>
            <a:ext cx="685800" cy="246221"/>
          </a:xfrm>
          <a:prstGeom prst="rect">
            <a:avLst/>
          </a:prstGeom>
          <a:solidFill>
            <a:srgbClr val="F68713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바다한상</a:t>
            </a:r>
            <a:endParaRPr lang="ko-KR" altLang="en-US" sz="1000" dirty="0">
              <a:solidFill>
                <a:schemeClr val="bg1"/>
              </a:solidFill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76988" y="3259009"/>
            <a:ext cx="685800" cy="246221"/>
          </a:xfrm>
          <a:prstGeom prst="rect">
            <a:avLst/>
          </a:prstGeom>
          <a:solidFill>
            <a:srgbClr val="F68713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육해한상</a:t>
            </a:r>
            <a:endParaRPr lang="ko-KR" altLang="en-US" sz="1000" dirty="0">
              <a:solidFill>
                <a:schemeClr val="bg1"/>
              </a:solidFill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76988" y="4644896"/>
            <a:ext cx="685800" cy="246221"/>
          </a:xfrm>
          <a:prstGeom prst="rect">
            <a:avLst/>
          </a:prstGeom>
          <a:solidFill>
            <a:srgbClr val="F68713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영양한상</a:t>
            </a:r>
            <a:endParaRPr lang="ko-KR" altLang="en-US" sz="1000" dirty="0">
              <a:solidFill>
                <a:schemeClr val="bg1"/>
              </a:solidFill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00513" y="4644896"/>
            <a:ext cx="685800" cy="246221"/>
          </a:xfrm>
          <a:prstGeom prst="rect">
            <a:avLst/>
          </a:prstGeom>
          <a:solidFill>
            <a:srgbClr val="F68713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맑은한상</a:t>
            </a:r>
            <a:endParaRPr lang="ko-KR" altLang="en-US" sz="1000" dirty="0">
              <a:solidFill>
                <a:schemeClr val="bg1"/>
              </a:solidFill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0225" y="4644896"/>
            <a:ext cx="685800" cy="246221"/>
          </a:xfrm>
          <a:prstGeom prst="rect">
            <a:avLst/>
          </a:prstGeom>
          <a:solidFill>
            <a:srgbClr val="F68713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자연한상</a:t>
            </a:r>
            <a:endParaRPr lang="ko-KR" altLang="en-US" sz="1000" dirty="0">
              <a:solidFill>
                <a:schemeClr val="bg1"/>
              </a:solidFill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62125" y="2237805"/>
            <a:ext cx="1023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쌀밥</a:t>
            </a:r>
            <a:r>
              <a:rPr lang="en-US" altLang="ko-KR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7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흑미가능</a:t>
            </a:r>
            <a:r>
              <a:rPr lang="en-US" altLang="ko-KR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튀김</a:t>
            </a:r>
            <a:r>
              <a:rPr lang="en-US" altLang="ko-KR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,</a:t>
            </a:r>
          </a:p>
          <a:p>
            <a:r>
              <a:rPr lang="ko-KR" altLang="en-US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불고기</a:t>
            </a:r>
            <a:r>
              <a:rPr lang="en-US" altLang="ko-KR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7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찹스테이크</a:t>
            </a:r>
            <a:r>
              <a:rPr lang="en-US" altLang="ko-KR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,</a:t>
            </a:r>
          </a:p>
          <a:p>
            <a:r>
              <a:rPr lang="ko-KR" altLang="en-US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도토리묵무침</a:t>
            </a:r>
            <a:r>
              <a:rPr lang="en-US" altLang="ko-KR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제철과일</a:t>
            </a:r>
            <a:endParaRPr lang="en-US" altLang="ko-KR" sz="7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찬</a:t>
            </a:r>
            <a:r>
              <a:rPr lang="en-US" altLang="ko-KR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계절별 상이</a:t>
            </a:r>
            <a:r>
              <a:rPr lang="en-US" altLang="ko-KR" sz="7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62125" y="4184140"/>
            <a:ext cx="102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쌀밥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새우튀김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돈까스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제육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제철과일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오이김치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밑찬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21734" y="4177280"/>
            <a:ext cx="106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쌀밥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돈까스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소불고기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삼치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제철과일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부추무침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밑찬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21733" y="2861386"/>
            <a:ext cx="106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흑미밥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새우튀김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생선까스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불고기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제철과일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제철과일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소불고기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치킨조각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밑찬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39403" y="5356936"/>
            <a:ext cx="11038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흑미밥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선택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꼬막무침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매운닭갈비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소불고기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계절과일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부추무침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밑찬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김치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계란말이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게살샐러드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무침류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33574" y="5363276"/>
            <a:ext cx="11038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흑미밥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선택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전복구이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제육볶음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소불고기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계절과일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꼬막무침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밑찬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김치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계란말이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무침류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샐러드류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76988" y="5445207"/>
            <a:ext cx="110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흑미밥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선택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제육볶음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꼬막무침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로제새우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계절과일 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김치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계란말이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무침류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샐러드류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29099" y="3992614"/>
            <a:ext cx="11038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흑미밥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선택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전복구이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계절별미상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삼겹살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꼬막 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계절과일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새우로제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밑찬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김치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2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계란말이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29099" y="2748830"/>
            <a:ext cx="110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쌀밥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선택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오리고기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쌈채소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계절별상이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소불고기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계절과일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밑찬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김치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2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콘샐러드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658195" y="2751167"/>
            <a:ext cx="110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흑미밥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선택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오리고기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쌈채소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계절별미상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새우튀김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소불고기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밑찬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김치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2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콘샐러드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658195" y="3992614"/>
            <a:ext cx="11038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흑미밥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국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선택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닭갈비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계절별 상이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삼치구이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소불고기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새우샐러드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계절과일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밑찬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4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</a:t>
            </a:r>
            <a:endParaRPr lang="en-US" altLang="ko-KR" sz="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(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김치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무침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2</a:t>
            </a:r>
            <a:r>
              <a:rPr lang="ko-KR" altLang="en-US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종류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계란말이</a:t>
            </a:r>
            <a:r>
              <a:rPr lang="en-US" altLang="ko-KR" sz="600" dirty="0">
                <a:latin typeface="a고딕12" panose="02020600000000000000" pitchFamily="18" charset="-127"/>
                <a:ea typeface="a고딕12" panose="02020600000000000000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8344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993311" y="1680516"/>
            <a:ext cx="3927736" cy="41704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더큰동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27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012930" y="417204"/>
            <a:ext cx="312283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신선함과 건강함을 담아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정성껏 준비한 프리미엄 덮밥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latin typeface="a고딕17" panose="02020600000000000000" pitchFamily="18" charset="-127"/>
                <a:ea typeface="a고딕17" panose="02020600000000000000" pitchFamily="18" charset="-127"/>
              </a:rPr>
              <a:t>덮밥정식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29628" y="5041557"/>
            <a:ext cx="2655101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400" dirty="0">
                <a:latin typeface="a고딕15" panose="02020600000000000000" pitchFamily="18" charset="-127"/>
                <a:ea typeface="a고딕15" panose="02020600000000000000" pitchFamily="18" charset="-127"/>
              </a:rPr>
              <a:t>대표메뉴</a:t>
            </a:r>
            <a:endParaRPr lang="en-US" altLang="ko-KR" sz="12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각종 </a:t>
            </a:r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회덮밥류</a:t>
            </a:r>
            <a:r>
              <a:rPr lang="en-US" altLang="ko-KR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일반 </a:t>
            </a:r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덮밥류</a:t>
            </a:r>
            <a:r>
              <a:rPr lang="ko-KR" altLang="en-US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 등</a:t>
            </a:r>
            <a:endParaRPr lang="en-US" altLang="ko-KR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7" y="1680785"/>
            <a:ext cx="6023537" cy="4170141"/>
          </a:xfrm>
          <a:prstGeom prst="rect">
            <a:avLst/>
          </a:prstGeom>
        </p:spPr>
      </p:pic>
      <p:grpSp>
        <p:nvGrpSpPr>
          <p:cNvPr id="31" name="그룹 30"/>
          <p:cNvGrpSpPr/>
          <p:nvPr/>
        </p:nvGrpSpPr>
        <p:grpSpPr>
          <a:xfrm>
            <a:off x="8017253" y="397327"/>
            <a:ext cx="1118509" cy="1264460"/>
            <a:chOff x="4662492" y="537913"/>
            <a:chExt cx="1458222" cy="1648501"/>
          </a:xfrm>
        </p:grpSpPr>
        <p:pic>
          <p:nvPicPr>
            <p:cNvPr id="32" name="_x163602312" descr="EMB00001dd8406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492" y="672234"/>
              <a:ext cx="958133" cy="151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C:\Users\USER\Desktop\Untitled-1-02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40" t="44628" r="25753" b="34991"/>
            <a:stretch/>
          </p:blipFill>
          <p:spPr bwMode="auto">
            <a:xfrm>
              <a:off x="5506995" y="537913"/>
              <a:ext cx="613719" cy="58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7" name="Picture 3" descr="D:\업무폴더\덮밥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080" y="2144165"/>
            <a:ext cx="2487342" cy="28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94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그림 5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26" y="1291842"/>
            <a:ext cx="2175281" cy="2184718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702">
            <a:off x="4988116" y="1291842"/>
            <a:ext cx="2175281" cy="2184718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420">
            <a:off x="2734761" y="1291842"/>
            <a:ext cx="2175281" cy="2184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Black" pitchFamily="18" charset="0"/>
              </a:rPr>
              <a:t>더큰동</a:t>
            </a:r>
            <a:r>
              <a:rPr lang="en-US" altLang="ko-KR" sz="14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400" dirty="0">
                <a:latin typeface="a고딕15" panose="02020600000000000000" pitchFamily="18" charset="-127"/>
                <a:ea typeface="a고딕15" panose="02020600000000000000" pitchFamily="18" charset="-127"/>
              </a:rPr>
              <a:t>메뉴소개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28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024510" y="426398"/>
            <a:ext cx="222250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신선함과 건강함을 담아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정성껏 준비한 프리미엄 덮밥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덮밥정식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7283816" y="415985"/>
            <a:ext cx="751048" cy="849050"/>
            <a:chOff x="4662492" y="537913"/>
            <a:chExt cx="1458222" cy="1648501"/>
          </a:xfrm>
        </p:grpSpPr>
        <p:pic>
          <p:nvPicPr>
            <p:cNvPr id="32" name="_x163602312" descr="EMB00001dd8406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492" y="672234"/>
              <a:ext cx="958133" cy="151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C:\Users\USER\Desktop\Untitled-1-02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40" t="44628" r="25753" b="34991"/>
            <a:stretch/>
          </p:blipFill>
          <p:spPr bwMode="auto">
            <a:xfrm>
              <a:off x="5506995" y="537913"/>
              <a:ext cx="613719" cy="58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4E5D424-0ADD-40E0-9480-4E54CD758E8F}"/>
              </a:ext>
            </a:extLst>
          </p:cNvPr>
          <p:cNvSpPr txBox="1"/>
          <p:nvPr/>
        </p:nvSpPr>
        <p:spPr>
          <a:xfrm>
            <a:off x="1044737" y="3459093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광어회덮밥정식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2A10BB-04C9-44FB-B404-F3AC33AD2501}"/>
              </a:ext>
            </a:extLst>
          </p:cNvPr>
          <p:cNvSpPr txBox="1"/>
          <p:nvPr/>
        </p:nvSpPr>
        <p:spPr>
          <a:xfrm>
            <a:off x="3237330" y="3459093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멍게회덮밥정식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ACD263-60F1-42F5-B4FF-C90AF4F24C0C}"/>
              </a:ext>
            </a:extLst>
          </p:cNvPr>
          <p:cNvSpPr txBox="1"/>
          <p:nvPr/>
        </p:nvSpPr>
        <p:spPr>
          <a:xfrm>
            <a:off x="5490685" y="3467375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연어회덮밥정식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B008D8-2F27-4795-A0CB-AA5CF9D02984}"/>
              </a:ext>
            </a:extLst>
          </p:cNvPr>
          <p:cNvSpPr txBox="1"/>
          <p:nvPr/>
        </p:nvSpPr>
        <p:spPr>
          <a:xfrm>
            <a:off x="7740282" y="3476560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스페셜덮밥정식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C9C618-E92D-4A63-8FC1-BDB26E32E0A2}"/>
              </a:ext>
            </a:extLst>
          </p:cNvPr>
          <p:cNvSpPr txBox="1"/>
          <p:nvPr/>
        </p:nvSpPr>
        <p:spPr>
          <a:xfrm>
            <a:off x="1112865" y="5995264"/>
            <a:ext cx="100219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연어벤토정식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D1D802-ACDA-4C69-B6EE-E784594D5721}"/>
              </a:ext>
            </a:extLst>
          </p:cNvPr>
          <p:cNvSpPr txBox="1"/>
          <p:nvPr/>
        </p:nvSpPr>
        <p:spPr>
          <a:xfrm>
            <a:off x="7740282" y="5995264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참치회덮밥정식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4CCC6F-05F9-4B7C-879B-A7FF9D4921E0}"/>
              </a:ext>
            </a:extLst>
          </p:cNvPr>
          <p:cNvSpPr txBox="1"/>
          <p:nvPr/>
        </p:nvSpPr>
        <p:spPr>
          <a:xfrm>
            <a:off x="3305458" y="5995264"/>
            <a:ext cx="100219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불닭덮밥정식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F493CB-7BD3-47E0-A85E-BFA8F28529BA}"/>
              </a:ext>
            </a:extLst>
          </p:cNvPr>
          <p:cNvSpPr txBox="1"/>
          <p:nvPr/>
        </p:nvSpPr>
        <p:spPr>
          <a:xfrm>
            <a:off x="5422557" y="5995264"/>
            <a:ext cx="127470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치킨마요덮밥정식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2" y="1291842"/>
            <a:ext cx="2175281" cy="218471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742">
            <a:off x="696296" y="2153389"/>
            <a:ext cx="1100050" cy="1100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3" y="1673725"/>
            <a:ext cx="445032" cy="445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51" y="1481239"/>
            <a:ext cx="446520" cy="4465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71" y="2324622"/>
            <a:ext cx="758145" cy="75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7" y="1667481"/>
            <a:ext cx="595129" cy="59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52" y="1673725"/>
            <a:ext cx="445032" cy="445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0" y="1481239"/>
            <a:ext cx="446520" cy="44652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10" y="2324622"/>
            <a:ext cx="758145" cy="75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66" y="1667481"/>
            <a:ext cx="595129" cy="59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256">
            <a:off x="2868917" y="2150243"/>
            <a:ext cx="1081249" cy="1080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07" y="1673725"/>
            <a:ext cx="445032" cy="445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45" y="1481239"/>
            <a:ext cx="446520" cy="446520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65" y="2324622"/>
            <a:ext cx="758145" cy="75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21" y="1667481"/>
            <a:ext cx="595129" cy="59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887">
            <a:off x="5165124" y="2127762"/>
            <a:ext cx="1061119" cy="1058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46" y="1556287"/>
            <a:ext cx="445032" cy="445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10" y="1493242"/>
            <a:ext cx="446520" cy="446520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75" y="1481239"/>
            <a:ext cx="595129" cy="59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50" y="2051549"/>
            <a:ext cx="1705233" cy="652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그림 6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44" y="2625961"/>
            <a:ext cx="758145" cy="75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75" y="2712419"/>
            <a:ext cx="462069" cy="462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그림 6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81" y="3790978"/>
            <a:ext cx="2175281" cy="2184718"/>
          </a:xfrm>
          <a:prstGeom prst="rect">
            <a:avLst/>
          </a:prstGeom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2" y="4172861"/>
            <a:ext cx="445032" cy="445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그림 6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10" y="3980375"/>
            <a:ext cx="446520" cy="446520"/>
          </a:xfrm>
          <a:prstGeom prst="rect">
            <a:avLst/>
          </a:prstGeom>
        </p:spPr>
      </p:pic>
      <p:pic>
        <p:nvPicPr>
          <p:cNvPr id="67" name="그림 6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30" y="4823758"/>
            <a:ext cx="758145" cy="75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그림 6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86" y="4166617"/>
            <a:ext cx="595129" cy="59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7" y="4617894"/>
            <a:ext cx="1121033" cy="1120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6" y="3790978"/>
            <a:ext cx="2175281" cy="2184718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97" y="4172861"/>
            <a:ext cx="445032" cy="445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그림 7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35" y="3980375"/>
            <a:ext cx="446520" cy="446520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55" y="4823758"/>
            <a:ext cx="758145" cy="75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그림 7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11" y="4166617"/>
            <a:ext cx="595129" cy="59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84" y="4649638"/>
            <a:ext cx="1104198" cy="110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99" y="3790978"/>
            <a:ext cx="2175281" cy="2184718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190" y="4172861"/>
            <a:ext cx="445032" cy="445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그림 7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28" y="3980375"/>
            <a:ext cx="446520" cy="44652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48" y="4823758"/>
            <a:ext cx="758145" cy="75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그림 7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04" y="4166617"/>
            <a:ext cx="595129" cy="59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578" y="4622538"/>
            <a:ext cx="1054526" cy="1054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그림 8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2" y="3754644"/>
            <a:ext cx="2175281" cy="2184718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75" y="4464181"/>
            <a:ext cx="758145" cy="75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그림 8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62" y="3937883"/>
            <a:ext cx="595129" cy="59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그림 8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74" y="3879240"/>
            <a:ext cx="462069" cy="462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그림 8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3" y="4169897"/>
            <a:ext cx="445032" cy="443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그림 88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9" y="4590210"/>
            <a:ext cx="446326" cy="444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84" y="4787423"/>
            <a:ext cx="1043226" cy="1044153"/>
          </a:xfrm>
          <a:prstGeom prst="rect">
            <a:avLst/>
          </a:prstGeom>
        </p:spPr>
      </p:pic>
      <p:pic>
        <p:nvPicPr>
          <p:cNvPr id="92" name="그림 9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3" y="4341299"/>
            <a:ext cx="447694" cy="446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098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Black" pitchFamily="18" charset="0"/>
              </a:rPr>
              <a:t>더큰동</a:t>
            </a:r>
            <a:r>
              <a:rPr lang="en-US" altLang="ko-KR" sz="14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400" dirty="0">
                <a:latin typeface="a고딕15" panose="02020600000000000000" pitchFamily="18" charset="-127"/>
                <a:ea typeface="a고딕15" panose="02020600000000000000" pitchFamily="18" charset="-127"/>
              </a:rPr>
              <a:t>메뉴소개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29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id="{0B744732-4E81-41B4-BD17-CE90186F8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6" t="22130" r="16610" b="8461"/>
          <a:stretch/>
        </p:blipFill>
        <p:spPr>
          <a:xfrm>
            <a:off x="764750" y="1744490"/>
            <a:ext cx="2513901" cy="1913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AC9D6EFD-3142-458A-AB03-9FE154E22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92"/>
          <a:stretch/>
        </p:blipFill>
        <p:spPr>
          <a:xfrm>
            <a:off x="764749" y="4043148"/>
            <a:ext cx="2513902" cy="1913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B36BB7D-D1A0-47CF-A94F-2068441BC618}"/>
              </a:ext>
            </a:extLst>
          </p:cNvPr>
          <p:cNvSpPr txBox="1"/>
          <p:nvPr/>
        </p:nvSpPr>
        <p:spPr>
          <a:xfrm>
            <a:off x="1452474" y="3675096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우나기덮밥정식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F176B4-B3B7-4B13-8F1B-D7D0D3258363}"/>
              </a:ext>
            </a:extLst>
          </p:cNvPr>
          <p:cNvSpPr txBox="1"/>
          <p:nvPr/>
        </p:nvSpPr>
        <p:spPr>
          <a:xfrm>
            <a:off x="1520602" y="5985853"/>
            <a:ext cx="100219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규동덮밥정식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3C024864-6DC7-4330-8493-04D116A23F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87" t="7829" r="6856" b="33079"/>
          <a:stretch/>
        </p:blipFill>
        <p:spPr>
          <a:xfrm>
            <a:off x="3674161" y="1744490"/>
            <a:ext cx="2513901" cy="1913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9E5FB20F-1725-4944-9F8D-238EFD2F79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632"/>
          <a:stretch/>
        </p:blipFill>
        <p:spPr>
          <a:xfrm>
            <a:off x="6583573" y="1744490"/>
            <a:ext cx="2513901" cy="1913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FAAC9ED4-9B2C-48A3-A8DE-B6BD777480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224" t="25546" r="23758" b="29780"/>
          <a:stretch/>
        </p:blipFill>
        <p:spPr>
          <a:xfrm>
            <a:off x="3674161" y="4043148"/>
            <a:ext cx="2513901" cy="1913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7C0ED4F-4E75-4D84-B161-9CC112396E42}"/>
              </a:ext>
            </a:extLst>
          </p:cNvPr>
          <p:cNvSpPr txBox="1"/>
          <p:nvPr/>
        </p:nvSpPr>
        <p:spPr>
          <a:xfrm>
            <a:off x="4361885" y="3675096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>
                <a:latin typeface="a고딕12" panose="02020600000000000000" pitchFamily="18" charset="-127"/>
                <a:ea typeface="a고딕12" panose="02020600000000000000" pitchFamily="18" charset="-127"/>
              </a:rPr>
              <a:t>꼬막비빔밥정식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08743D-2F32-4FC4-A892-42A7366B87F6}"/>
              </a:ext>
            </a:extLst>
          </p:cNvPr>
          <p:cNvSpPr txBox="1"/>
          <p:nvPr/>
        </p:nvSpPr>
        <p:spPr>
          <a:xfrm>
            <a:off x="7271297" y="3675096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돈가츠덮밥정식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F939C3C-6C54-4AD6-80B2-B7937B57F65F}"/>
              </a:ext>
            </a:extLst>
          </p:cNvPr>
          <p:cNvSpPr txBox="1"/>
          <p:nvPr/>
        </p:nvSpPr>
        <p:spPr>
          <a:xfrm>
            <a:off x="4361885" y="5985853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연어장덮밥정식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440A9B-7824-40CA-A1EF-AA8525648E01}"/>
              </a:ext>
            </a:extLst>
          </p:cNvPr>
          <p:cNvSpPr txBox="1"/>
          <p:nvPr/>
        </p:nvSpPr>
        <p:spPr>
          <a:xfrm>
            <a:off x="7271297" y="5985853"/>
            <a:ext cx="11384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2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새우장덮밥정식</a:t>
            </a:r>
            <a:endParaRPr lang="ko-KR" altLang="en-US" sz="12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918171A1-EA82-4D35-850D-1420EEBCB3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42" t="20882" r="21723" b="20882"/>
          <a:stretch/>
        </p:blipFill>
        <p:spPr>
          <a:xfrm>
            <a:off x="6583573" y="4043148"/>
            <a:ext cx="2513901" cy="1913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8024510" y="426398"/>
            <a:ext cx="222250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신선함과 건강함을 담아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정성껏 준비한 프리미엄 덮밥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덮밥정식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7283816" y="415985"/>
            <a:ext cx="751048" cy="849050"/>
            <a:chOff x="4662492" y="537913"/>
            <a:chExt cx="1458222" cy="1648501"/>
          </a:xfrm>
        </p:grpSpPr>
        <p:pic>
          <p:nvPicPr>
            <p:cNvPr id="29" name="_x163602312" descr="EMB00001dd84061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492" y="672234"/>
              <a:ext cx="958133" cy="151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C:\Users\USER\Desktop\Untitled-1-02.png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40" t="44628" r="25753" b="34991"/>
            <a:stretch/>
          </p:blipFill>
          <p:spPr bwMode="auto">
            <a:xfrm>
              <a:off x="5506995" y="537913"/>
              <a:ext cx="613719" cy="58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44684" r="38557" b="16566"/>
          <a:stretch/>
        </p:blipFill>
        <p:spPr>
          <a:xfrm>
            <a:off x="764750" y="4043148"/>
            <a:ext cx="2513901" cy="191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19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5452" y="1278885"/>
            <a:ext cx="804736" cy="1391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회사명</a:t>
            </a:r>
            <a:endParaRPr lang="en-US" altLang="ko-KR" sz="11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대표자</a:t>
            </a:r>
            <a:endParaRPr lang="en-US" altLang="ko-KR" sz="11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 err="1">
                <a:latin typeface="a고딕15" panose="02020600000000000000" pitchFamily="18" charset="-127"/>
                <a:ea typeface="a고딕15" panose="02020600000000000000" pitchFamily="18" charset="-127"/>
              </a:rPr>
              <a:t>설립년도</a:t>
            </a:r>
            <a:endParaRPr lang="en-US" altLang="ko-KR" sz="11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소재지</a:t>
            </a:r>
            <a:endParaRPr lang="en-US" altLang="ko-KR" sz="11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전화</a:t>
            </a:r>
            <a:endParaRPr lang="en-US" altLang="ko-KR" sz="11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홈페이지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2760" y="1278885"/>
            <a:ext cx="2839482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주식회사 </a:t>
            </a:r>
            <a:r>
              <a:rPr lang="ko-KR" altLang="en-US" sz="11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더큰</a:t>
            </a: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변기환</a:t>
            </a: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2002</a:t>
            </a: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년</a:t>
            </a: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대전광역시 유성구 </a:t>
            </a:r>
            <a:r>
              <a:rPr lang="ko-KR" altLang="en-US" sz="11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원신흥남로</a:t>
            </a: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42</a:t>
            </a:r>
            <a:r>
              <a:rPr lang="ko-KR" altLang="en-US" sz="11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번길</a:t>
            </a: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en-US" altLang="ko-KR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12-17</a:t>
            </a:r>
          </a:p>
          <a:p>
            <a:pPr>
              <a:lnSpc>
                <a:spcPct val="130000"/>
              </a:lnSpc>
            </a:pPr>
            <a:r>
              <a:rPr lang="en-US" altLang="ko-KR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1544-3038 / 042-825-9683</a:t>
            </a:r>
          </a:p>
          <a:p>
            <a:pPr>
              <a:lnSpc>
                <a:spcPct val="130000"/>
              </a:lnSpc>
            </a:pPr>
            <a:r>
              <a:rPr lang="en-US" altLang="ko-KR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www.thebigger.co.kr</a:t>
            </a:r>
            <a:endParaRPr lang="ko-KR" altLang="en-US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694" y="123423"/>
            <a:ext cx="991634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01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dirty="0">
                <a:latin typeface="a고딕17" panose="02020600000000000000" pitchFamily="18" charset="-127"/>
                <a:ea typeface="a고딕17" panose="02020600000000000000" pitchFamily="18" charset="-127"/>
              </a:rPr>
              <a:t>회사소개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회사개요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082442" y="3028398"/>
            <a:ext cx="5483120" cy="372410"/>
            <a:chOff x="851778" y="2773659"/>
            <a:chExt cx="5483120" cy="372410"/>
          </a:xfrm>
        </p:grpSpPr>
        <p:sp>
          <p:nvSpPr>
            <p:cNvPr id="13" name="TextBox 12"/>
            <p:cNvSpPr txBox="1"/>
            <p:nvPr/>
          </p:nvSpPr>
          <p:spPr>
            <a:xfrm>
              <a:off x="949799" y="2773659"/>
              <a:ext cx="5385099" cy="37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sz="1400" dirty="0">
                  <a:solidFill>
                    <a:srgbClr val="C00000"/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2021</a:t>
              </a:r>
              <a:r>
                <a:rPr lang="ko-KR" altLang="en-US" sz="1400" dirty="0">
                  <a:solidFill>
                    <a:srgbClr val="C00000"/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년 한국문화재단 </a:t>
              </a:r>
              <a:r>
                <a:rPr lang="ko-KR" altLang="en-US" sz="1400" dirty="0" err="1">
                  <a:solidFill>
                    <a:srgbClr val="C00000"/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한국의집</a:t>
              </a:r>
              <a:r>
                <a:rPr lang="ko-KR" altLang="en-US" sz="1400" dirty="0">
                  <a:solidFill>
                    <a:srgbClr val="C00000"/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 경영상표 사용 지정 기업 브랜드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851778" y="2842910"/>
              <a:ext cx="56831" cy="2464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5" name="Picture 3" descr="D:\20210528-D\8.제안서\5.브랜드.사업\0814-더큰_회사소개서\0928-더큰_회사소개서\회사소개서 수정v07_-0630-최종\프린트용-v7\11P회사소개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4" t="30832" r="6912" b="50710"/>
          <a:stretch/>
        </p:blipFill>
        <p:spPr bwMode="auto">
          <a:xfrm>
            <a:off x="7875378" y="3416387"/>
            <a:ext cx="1532238" cy="12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210528-D\8.제안서\5.브랜드.사업\0814-더큰_회사소개서\0928-더큰_회사소개서\회사소개서 수정v07_-0630-최종\프린트용-v7\11P회사소개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3" t="61605" r="6912" b="11312"/>
          <a:stretch/>
        </p:blipFill>
        <p:spPr bwMode="auto">
          <a:xfrm>
            <a:off x="7363310" y="4672714"/>
            <a:ext cx="2157571" cy="17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20210528-D\8.제안서\5.브랜드.사업\0814-더큰_회사소개서\0928-더큰_회사소개서\회사소개서 수정v07_-0630-최종\프린트용-v7\11P회사소개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64815" r="53705" b="23958"/>
          <a:stretch/>
        </p:blipFill>
        <p:spPr bwMode="auto">
          <a:xfrm>
            <a:off x="972260" y="4794377"/>
            <a:ext cx="4221651" cy="8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72260" y="2724531"/>
            <a:ext cx="5385099" cy="345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400" dirty="0">
                <a:latin typeface="a고딕15" panose="02020600000000000000" pitchFamily="18" charset="-127"/>
                <a:ea typeface="a고딕15" panose="02020600000000000000" pitchFamily="18" charset="-127"/>
              </a:rPr>
              <a:t>브랜드 소개</a:t>
            </a:r>
          </a:p>
        </p:txBody>
      </p:sp>
      <p:pic>
        <p:nvPicPr>
          <p:cNvPr id="25" name="Picture 3" descr="D:\20210528-D\8.제안서\5.브랜드.사업\0814-더큰_회사소개서\0928-더큰_회사소개서\회사소개서 수정v07_-0630-최종\프린트용-v7\11P회사소개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t="30832" r="77468" b="50710"/>
          <a:stretch/>
        </p:blipFill>
        <p:spPr bwMode="auto">
          <a:xfrm>
            <a:off x="1202760" y="3416387"/>
            <a:ext cx="1586116" cy="12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D:\20210528-D\8.제안서\5.브랜드.사업\0814-더큰_회사소개서\0928-더큰_회사소개서\회사소개서 수정v07_-0630-최종\프린트용-v7\11P회사소개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 t="30832" r="56363" b="50710"/>
          <a:stretch/>
        </p:blipFill>
        <p:spPr bwMode="auto">
          <a:xfrm>
            <a:off x="5629597" y="3416387"/>
            <a:ext cx="1455524" cy="12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D:\20210528-D\8.제안서\5.브랜드.사업\0814-더큰_회사소개서\0928-더큰_회사소개서\회사소개서 수정v07_-0630-최종\프린트용-v7\11P회사소개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6" t="30832" r="29787" b="50710"/>
          <a:stretch/>
        </p:blipFill>
        <p:spPr bwMode="auto">
          <a:xfrm>
            <a:off x="3336329" y="3416387"/>
            <a:ext cx="1655806" cy="12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20210528-D\8.제안서\5.브랜드.사업\0814-더큰_회사소개서\0928-더큰_회사소개서\회사소개서 수정v07_-0630-최종\프린트용-v7\11P회사소개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 t="61605" r="36640" b="9521"/>
          <a:stretch/>
        </p:blipFill>
        <p:spPr bwMode="auto">
          <a:xfrm>
            <a:off x="4961153" y="4679939"/>
            <a:ext cx="1150138" cy="185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20210528-D\8.제안서\5.브랜드.사업\0814-더큰_회사소개서\0928-더큰_회사소개서\회사소개서 수정v07_-0630-최종\프린트용-v7\11P회사소개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64815" r="53705" b="23958"/>
          <a:stretch/>
        </p:blipFill>
        <p:spPr bwMode="auto">
          <a:xfrm>
            <a:off x="908773" y="4794377"/>
            <a:ext cx="4221651" cy="8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20210528-D\8.제안서\5.브랜드.사업\0814-더큰_회사소개서\0928-더큰_회사소개서\회사소개서 수정v07_-0630-최종\프린트용-v7\11P회사소개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61605" r="54049" b="9521"/>
          <a:stretch/>
        </p:blipFill>
        <p:spPr bwMode="auto">
          <a:xfrm>
            <a:off x="1078043" y="4679939"/>
            <a:ext cx="3883110" cy="185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그룹 30"/>
          <p:cNvGrpSpPr/>
          <p:nvPr/>
        </p:nvGrpSpPr>
        <p:grpSpPr>
          <a:xfrm>
            <a:off x="6450227" y="4787712"/>
            <a:ext cx="733168" cy="828837"/>
            <a:chOff x="4662492" y="537913"/>
            <a:chExt cx="1458222" cy="1648501"/>
          </a:xfrm>
        </p:grpSpPr>
        <p:pic>
          <p:nvPicPr>
            <p:cNvPr id="32" name="_x163602312" descr="EMB00001dd8406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492" y="672234"/>
              <a:ext cx="958133" cy="151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C:\Users\USER\Desktop\Untitled-1-02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40" t="44628" r="25753" b="34991"/>
            <a:stretch/>
          </p:blipFill>
          <p:spPr bwMode="auto">
            <a:xfrm>
              <a:off x="5506995" y="537913"/>
              <a:ext cx="613719" cy="58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6061305" y="5966864"/>
            <a:ext cx="1402176" cy="615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신선함과 건강함을 담아</a:t>
            </a:r>
            <a:endParaRPr lang="en-US" altLang="ko-KR" sz="9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정성껏 준비한 </a:t>
            </a:r>
            <a:endParaRPr lang="en-US" altLang="ko-KR" sz="9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프리미엄 덮밥</a:t>
            </a:r>
            <a:endParaRPr lang="en-US" altLang="ko-KR" sz="9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61305" y="5571849"/>
            <a:ext cx="1402176" cy="282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050" dirty="0">
                <a:latin typeface="a고딕17" panose="02020600000000000000" pitchFamily="18" charset="-127"/>
                <a:ea typeface="a고딕17" panose="02020600000000000000" pitchFamily="18" charset="-127"/>
              </a:rPr>
              <a:t>덮밥정식</a:t>
            </a:r>
            <a:endParaRPr lang="en-US" altLang="ko-KR" sz="9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1464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2" y="0"/>
            <a:ext cx="9929649" cy="6894651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8620090" y="6425514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30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51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Black" pitchFamily="18" charset="0"/>
              </a:rPr>
              <a:t>한국의집</a:t>
            </a:r>
            <a:endParaRPr lang="en-US" altLang="zh-CN" sz="1400" dirty="0">
              <a:solidFill>
                <a:srgbClr val="081319"/>
              </a:solidFill>
              <a:latin typeface="a고딕12" panose="02020600000000000000" pitchFamily="18" charset="-127"/>
              <a:ea typeface="a고딕12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31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27" name="Picture 13" descr="D:\전체로고정리\한국의집로고-가로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89" y="487377"/>
            <a:ext cx="1093735" cy="3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957751" y="429831"/>
            <a:ext cx="2136609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2021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년 한국문화재단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한국의집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경영상표 사용 지정 기업 브랜드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9" t="23898" r="36890" b="7436"/>
          <a:stretch/>
        </p:blipFill>
        <p:spPr>
          <a:xfrm>
            <a:off x="757880" y="1556951"/>
            <a:ext cx="5535827" cy="4761471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22" t="18086" r="8722" b="6476"/>
          <a:stretch/>
        </p:blipFill>
        <p:spPr>
          <a:xfrm>
            <a:off x="7527774" y="1491049"/>
            <a:ext cx="1648540" cy="473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65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0543" r="74808" b="46117"/>
          <a:stretch/>
        </p:blipFill>
        <p:spPr>
          <a:xfrm>
            <a:off x="5964331" y="4431656"/>
            <a:ext cx="1056210" cy="1085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Black" pitchFamily="18" charset="0"/>
              </a:rPr>
              <a:t>한국의집</a:t>
            </a:r>
            <a:endParaRPr lang="en-US" altLang="zh-CN" sz="1400" dirty="0">
              <a:solidFill>
                <a:srgbClr val="081319"/>
              </a:solidFill>
              <a:latin typeface="a고딕12" panose="02020600000000000000" pitchFamily="18" charset="-127"/>
              <a:ea typeface="a고딕12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32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5" t="26390" r="8376" b="30199"/>
          <a:stretch/>
        </p:blipFill>
        <p:spPr>
          <a:xfrm>
            <a:off x="848497" y="1349192"/>
            <a:ext cx="8287265" cy="2985308"/>
          </a:xfrm>
          <a:prstGeom prst="rect">
            <a:avLst/>
          </a:prstGeom>
        </p:spPr>
      </p:pic>
      <p:pic>
        <p:nvPicPr>
          <p:cNvPr id="15" name="Picture 13" descr="D:\전체로고정리\한국의집로고-가로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89" y="487377"/>
            <a:ext cx="1093735" cy="3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57751" y="429831"/>
            <a:ext cx="2136609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2021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년 한국문화재단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한국의집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경영상표 사용 지정 기업 브랜드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96" t="60576" r="8426" b="15729"/>
          <a:stretch/>
        </p:blipFill>
        <p:spPr>
          <a:xfrm>
            <a:off x="2806611" y="4410459"/>
            <a:ext cx="1108840" cy="1106539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731607" y="4418627"/>
            <a:ext cx="1997081" cy="976827"/>
            <a:chOff x="7293656" y="5297201"/>
            <a:chExt cx="1842106" cy="901024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95" t="69154" r="27954" b="20823"/>
            <a:stretch/>
          </p:blipFill>
          <p:spPr>
            <a:xfrm>
              <a:off x="7316067" y="5666344"/>
              <a:ext cx="1819695" cy="531881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11" t="65671" r="27954" b="30676"/>
            <a:stretch/>
          </p:blipFill>
          <p:spPr>
            <a:xfrm>
              <a:off x="8221362" y="5297201"/>
              <a:ext cx="914399" cy="193857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51" t="69048" r="45694" b="27576"/>
            <a:stretch/>
          </p:blipFill>
          <p:spPr>
            <a:xfrm>
              <a:off x="7986329" y="5466350"/>
              <a:ext cx="1130386" cy="179173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7293656" y="5666344"/>
              <a:ext cx="454932" cy="148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3" t="74332" r="26814" b="8924"/>
          <a:stretch/>
        </p:blipFill>
        <p:spPr>
          <a:xfrm>
            <a:off x="3028427" y="5541341"/>
            <a:ext cx="4014546" cy="1036940"/>
          </a:xfrm>
          <a:prstGeom prst="rect">
            <a:avLst/>
          </a:prstGeom>
        </p:spPr>
      </p:pic>
      <p:pic>
        <p:nvPicPr>
          <p:cNvPr id="2050" name="Picture 2" descr="D:\전체로고정리\한국의집로고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28" y="4941375"/>
            <a:ext cx="509002" cy="5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29922" r="47730" b="46857"/>
          <a:stretch/>
        </p:blipFill>
        <p:spPr>
          <a:xfrm>
            <a:off x="7061971" y="4472847"/>
            <a:ext cx="2062220" cy="13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Black" pitchFamily="18" charset="0"/>
              </a:rPr>
              <a:t>한국의집</a:t>
            </a:r>
            <a:endParaRPr lang="en-US" altLang="zh-CN" sz="1400" dirty="0">
              <a:solidFill>
                <a:srgbClr val="081319"/>
              </a:solidFill>
              <a:latin typeface="a고딕12" panose="02020600000000000000" pitchFamily="18" charset="-127"/>
              <a:ea typeface="a고딕12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33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6130" r="55714" b="5061"/>
          <a:stretch/>
        </p:blipFill>
        <p:spPr>
          <a:xfrm>
            <a:off x="709738" y="1337322"/>
            <a:ext cx="3385753" cy="4956385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4" t="50534" r="37283" b="34061"/>
          <a:stretch/>
        </p:blipFill>
        <p:spPr>
          <a:xfrm>
            <a:off x="4149708" y="4376170"/>
            <a:ext cx="1554309" cy="1135933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4" t="79075" r="34962" b="5852"/>
          <a:stretch/>
        </p:blipFill>
        <p:spPr>
          <a:xfrm>
            <a:off x="7581710" y="4376270"/>
            <a:ext cx="1842375" cy="1135833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5772774" y="4376271"/>
            <a:ext cx="1722047" cy="1135832"/>
            <a:chOff x="4239912" y="4385170"/>
            <a:chExt cx="2053910" cy="1354723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73" t="64333" r="19724" b="19177"/>
            <a:stretch/>
          </p:blipFill>
          <p:spPr>
            <a:xfrm>
              <a:off x="4239913" y="4385170"/>
              <a:ext cx="2053909" cy="1354723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73" t="64333" r="34559" b="33493"/>
            <a:stretch/>
          </p:blipFill>
          <p:spPr>
            <a:xfrm>
              <a:off x="4239912" y="5545387"/>
              <a:ext cx="365425" cy="194506"/>
            </a:xfrm>
            <a:prstGeom prst="rect">
              <a:avLst/>
            </a:prstGeom>
          </p:spPr>
        </p:pic>
      </p:grpSp>
      <p:pic>
        <p:nvPicPr>
          <p:cNvPr id="31" name="Picture 13" descr="D:\전체로고정리\한국의집로고-가로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89" y="487377"/>
            <a:ext cx="1093735" cy="3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957751" y="429831"/>
            <a:ext cx="2136609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2021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년 한국문화재단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한국의집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경영상표 사용 지정 기업 브랜드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20158" r="7776" b="19585"/>
          <a:stretch/>
        </p:blipFill>
        <p:spPr>
          <a:xfrm>
            <a:off x="4149707" y="1337322"/>
            <a:ext cx="5274378" cy="2962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9708" y="5534791"/>
            <a:ext cx="1155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고딕15" panose="02020600000000000000" pitchFamily="18" charset="-127"/>
                <a:ea typeface="a고딕15" panose="02020600000000000000" pitchFamily="18" charset="-127"/>
              </a:rPr>
              <a:t>•</a:t>
            </a:r>
            <a:r>
              <a:rPr lang="ko-KR" altLang="en-US" sz="1000" dirty="0">
                <a:latin typeface="a고딕15" panose="02020600000000000000" pitchFamily="18" charset="-127"/>
                <a:ea typeface="a고딕15" panose="02020600000000000000" pitchFamily="18" charset="-127"/>
              </a:rPr>
              <a:t>전채요리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68768" y="5733382"/>
            <a:ext cx="155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신선한 야채와 계절음식으로 </a:t>
            </a:r>
            <a:endParaRPr lang="en-US" altLang="ko-KR" sz="9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만든 냉채와 제철 </a:t>
            </a:r>
            <a:r>
              <a:rPr lang="ko-KR" altLang="en-US" sz="9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식재료를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endParaRPr lang="en-US" altLang="ko-KR" sz="9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사용한 음식으로 </a:t>
            </a:r>
            <a:r>
              <a:rPr lang="ko-KR" altLang="en-US" sz="900" dirty="0">
                <a:latin typeface="a고딕15" panose="02020600000000000000" pitchFamily="18" charset="-127"/>
                <a:ea typeface="a고딕15" panose="02020600000000000000" pitchFamily="18" charset="-127"/>
              </a:rPr>
              <a:t>깔끔한 맛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을 자랑하는 요리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72774" y="5534791"/>
            <a:ext cx="1155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고딕15" panose="02020600000000000000" pitchFamily="18" charset="-127"/>
                <a:ea typeface="a고딕15" panose="02020600000000000000" pitchFamily="18" charset="-127"/>
              </a:rPr>
              <a:t>•</a:t>
            </a:r>
            <a:r>
              <a:rPr lang="ko-KR" altLang="en-US" sz="1000" dirty="0">
                <a:latin typeface="a고딕15" panose="02020600000000000000" pitchFamily="18" charset="-127"/>
                <a:ea typeface="a고딕15" panose="02020600000000000000" pitchFamily="18" charset="-127"/>
              </a:rPr>
              <a:t>주요리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91834" y="5733382"/>
            <a:ext cx="1602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전복찜과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 건강을 생각한 인삼튀김</a:t>
            </a:r>
            <a:r>
              <a:rPr lang="en-US" altLang="ko-KR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간이 잘 베어 있는 장어구이 등 </a:t>
            </a:r>
            <a:r>
              <a:rPr lang="ko-KR" altLang="en-US" sz="900" dirty="0">
                <a:latin typeface="a고딕15" panose="02020600000000000000" pitchFamily="18" charset="-127"/>
                <a:ea typeface="a고딕15" panose="02020600000000000000" pitchFamily="18" charset="-127"/>
              </a:rPr>
              <a:t>몸보신 하기에 좋은 음식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들로 구성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81710" y="5534791"/>
            <a:ext cx="1155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고딕15" panose="02020600000000000000" pitchFamily="18" charset="-127"/>
                <a:ea typeface="a고딕15" panose="02020600000000000000" pitchFamily="18" charset="-127"/>
              </a:rPr>
              <a:t>•</a:t>
            </a:r>
            <a:r>
              <a:rPr lang="ko-KR" altLang="en-US" sz="1000" dirty="0">
                <a:latin typeface="a고딕15" panose="02020600000000000000" pitchFamily="18" charset="-127"/>
                <a:ea typeface="a고딕15" panose="02020600000000000000" pitchFamily="18" charset="-127"/>
              </a:rPr>
              <a:t>식사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00770" y="5733382"/>
            <a:ext cx="172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차돌박이와 </a:t>
            </a:r>
            <a:r>
              <a:rPr lang="ko-KR" altLang="en-US" sz="9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목살이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 듬뿍 들어간 </a:t>
            </a:r>
            <a:r>
              <a:rPr lang="ko-KR" altLang="en-US" sz="9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소불고기와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 전통 해장음식 </a:t>
            </a:r>
            <a:r>
              <a:rPr lang="ko-KR" altLang="en-US" sz="9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효종갱까지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ko-KR" altLang="en-US" sz="900" dirty="0">
                <a:latin typeface="a고딕15" panose="02020600000000000000" pitchFamily="18" charset="-127"/>
                <a:ea typeface="a고딕15" panose="02020600000000000000" pitchFamily="18" charset="-127"/>
              </a:rPr>
              <a:t>든든한 한끼식사 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마무리</a:t>
            </a:r>
            <a:r>
              <a:rPr lang="en-US" altLang="ko-KR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!</a:t>
            </a:r>
            <a:endParaRPr lang="ko-KR" altLang="en-US" sz="9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1587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1840399"/>
            <a:ext cx="9906000" cy="3815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Black" pitchFamily="18" charset="0"/>
              </a:rPr>
              <a:t>한국의집</a:t>
            </a:r>
            <a:r>
              <a:rPr lang="en-US" altLang="ko-KR" sz="1400" dirty="0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-</a:t>
            </a: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효종갱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34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899255" y="544845"/>
            <a:ext cx="3122832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역사의 맛을 맛보는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정성스러운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특별한 한 상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pic>
        <p:nvPicPr>
          <p:cNvPr id="19" name="Picture 13" descr="D:\전체로고정리\0_FW_ 한국의집 상표 매뉴얼입니다 (201105)_201105\159_[한국의집] 효종갱,도슭 BI,\효종갱로고- 확정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45" y="567010"/>
            <a:ext cx="1792282" cy="84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t="26186" r="35755" b="24805"/>
          <a:stretch/>
        </p:blipFill>
        <p:spPr>
          <a:xfrm>
            <a:off x="0" y="1840399"/>
            <a:ext cx="5807676" cy="3815636"/>
          </a:xfrm>
          <a:prstGeom prst="rect">
            <a:avLst/>
          </a:prstGeom>
        </p:spPr>
      </p:pic>
      <p:pic>
        <p:nvPicPr>
          <p:cNvPr id="4" name="Picture 2" descr="D:\20210528-D\3.사진\3-1본사촬영\2.효종갱 메뉴 사진\1.효종갱국밥\4-001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9327"/>
          <a:stretch/>
        </p:blipFill>
        <p:spPr bwMode="auto">
          <a:xfrm>
            <a:off x="5807676" y="1840399"/>
            <a:ext cx="4098324" cy="381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886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Black" pitchFamily="18" charset="0"/>
              </a:rPr>
              <a:t>한국의집</a:t>
            </a:r>
            <a:r>
              <a:rPr lang="en-US" altLang="ko-KR" sz="1400" dirty="0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-</a:t>
            </a: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효종갱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35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343032" y="477001"/>
            <a:ext cx="1270015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역사의 맛을 맛보는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정성스러운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100" dirty="0">
                <a:latin typeface="a고딕17" panose="02020600000000000000" pitchFamily="18" charset="-127"/>
                <a:ea typeface="a고딕17" panose="02020600000000000000" pitchFamily="18" charset="-127"/>
              </a:rPr>
              <a:t>특별한 한 상</a:t>
            </a:r>
            <a:endParaRPr lang="en-US" altLang="ko-KR" sz="11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pic>
        <p:nvPicPr>
          <p:cNvPr id="19" name="Picture 13" descr="D:\전체로고정리\0_FW_ 한국의집 상표 매뉴얼입니다 (201105)_201105\159_[한국의집] 효종갱,도슭 BI,\효종갱로고- 확정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32" y="459838"/>
            <a:ext cx="1155221" cy="54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2" t="26812" r="23063" b="8649"/>
          <a:stretch/>
        </p:blipFill>
        <p:spPr>
          <a:xfrm>
            <a:off x="624871" y="1622854"/>
            <a:ext cx="6805659" cy="4481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30530" y="1858951"/>
            <a:ext cx="2182517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전통의 멋과 맛을 경험하는</a:t>
            </a: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문화공간 </a:t>
            </a:r>
            <a:r>
              <a:rPr lang="ko-KR" altLang="en-US" sz="1100" dirty="0" err="1">
                <a:latin typeface="a고딕15" panose="02020600000000000000" pitchFamily="18" charset="-127"/>
                <a:ea typeface="a고딕15" panose="02020600000000000000" pitchFamily="18" charset="-127"/>
              </a:rPr>
              <a:t>한국의집</a:t>
            </a:r>
            <a:r>
              <a:rPr lang="ko-KR" altLang="en-US" sz="11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에서</a:t>
            </a: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선보이는 </a:t>
            </a:r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조선시대 임금님</a:t>
            </a: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이 하사하신 </a:t>
            </a:r>
            <a:r>
              <a:rPr lang="ko-KR" altLang="en-US" sz="1400" dirty="0" err="1">
                <a:latin typeface="a고딕15" panose="02020600000000000000" pitchFamily="18" charset="-127"/>
                <a:ea typeface="a고딕15" panose="02020600000000000000" pitchFamily="18" charset="-127"/>
              </a:rPr>
              <a:t>효종갱</a:t>
            </a:r>
            <a:endParaRPr lang="en-US" altLang="ko-KR" sz="14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국내산 전복과 소갈비</a:t>
            </a:r>
            <a:r>
              <a:rPr lang="en-US" altLang="ko-KR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양지</a:t>
            </a:r>
            <a:r>
              <a:rPr lang="en-US" altLang="ko-KR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표고버섯 등 </a:t>
            </a:r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좋은 재료</a:t>
            </a: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를 </a:t>
            </a: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아낌없이</a:t>
            </a: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 넣고 푹 끓인</a:t>
            </a: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a고딕15" panose="02020600000000000000" pitchFamily="18" charset="-127"/>
                <a:ea typeface="a고딕15" panose="02020600000000000000" pitchFamily="18" charset="-127"/>
              </a:rPr>
              <a:t>효종갱</a:t>
            </a:r>
            <a:r>
              <a:rPr lang="ko-KR" altLang="en-US" sz="11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은</a:t>
            </a: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새벽 효</a:t>
            </a:r>
            <a:r>
              <a:rPr lang="en-US" altLang="ko-KR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(</a:t>
            </a: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曉</a:t>
            </a:r>
            <a:r>
              <a:rPr lang="en-US" altLang="ko-KR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), </a:t>
            </a:r>
            <a:r>
              <a:rPr lang="ko-KR" altLang="en-US" sz="1100" dirty="0" err="1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쇠북</a:t>
            </a: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</a:t>
            </a:r>
            <a:endParaRPr lang="en-US" altLang="ko-KR" sz="1100" dirty="0">
              <a:solidFill>
                <a:schemeClr val="accent5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종</a:t>
            </a:r>
            <a:r>
              <a:rPr lang="en-US" altLang="ko-KR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(</a:t>
            </a: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鐘</a:t>
            </a:r>
            <a:r>
              <a:rPr lang="en-US" altLang="ko-KR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), </a:t>
            </a: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국 갱</a:t>
            </a:r>
            <a:r>
              <a:rPr lang="en-US" altLang="ko-KR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(</a:t>
            </a: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羹</a:t>
            </a:r>
            <a:r>
              <a:rPr lang="en-US" altLang="ko-KR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)</a:t>
            </a: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으로 새벽</a:t>
            </a:r>
            <a:endParaRPr lang="en-US" altLang="ko-KR" sz="1100" dirty="0">
              <a:solidFill>
                <a:schemeClr val="accent5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종을 칠 때 먹는 음식이라는</a:t>
            </a:r>
            <a:endParaRPr lang="en-US" altLang="ko-KR" sz="1100" dirty="0">
              <a:solidFill>
                <a:schemeClr val="accent5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뜻으로 사대부들이 즐겨먹던</a:t>
            </a:r>
            <a:endParaRPr lang="en-US" altLang="ko-KR" sz="1100" dirty="0">
              <a:solidFill>
                <a:schemeClr val="accent5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음식이다</a:t>
            </a:r>
            <a:r>
              <a:rPr lang="en-US" altLang="ko-KR" sz="1100" dirty="0">
                <a:solidFill>
                  <a:schemeClr val="accent5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a고딕12" panose="02020600000000000000" pitchFamily="18" charset="-127"/>
                <a:ea typeface="a고딕12" panose="02020600000000000000" pitchFamily="18" charset="-127"/>
              </a:rPr>
              <a:t>역사의 맛을 즐길 수 있는</a:t>
            </a:r>
            <a:endParaRPr lang="en-US" altLang="ko-KR" sz="11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a고딕15" panose="02020600000000000000" pitchFamily="18" charset="-127"/>
                <a:ea typeface="a고딕15" panose="02020600000000000000" pitchFamily="18" charset="-127"/>
              </a:rPr>
              <a:t>대한민국 명소의 맛</a:t>
            </a:r>
            <a:r>
              <a:rPr lang="en-US" altLang="ko-KR" sz="1400" dirty="0">
                <a:latin typeface="a고딕15" panose="02020600000000000000" pitchFamily="18" charset="-127"/>
                <a:ea typeface="a고딕15" panose="02020600000000000000" pitchFamily="18" charset="-127"/>
              </a:rPr>
              <a:t>, </a:t>
            </a:r>
            <a:r>
              <a:rPr lang="ko-KR" altLang="en-US" sz="1400" dirty="0" err="1">
                <a:latin typeface="a고딕15" panose="02020600000000000000" pitchFamily="18" charset="-127"/>
                <a:ea typeface="a고딕15" panose="02020600000000000000" pitchFamily="18" charset="-127"/>
              </a:rPr>
              <a:t>효종갱</a:t>
            </a:r>
            <a:endParaRPr lang="ko-KR" altLang="en-US" sz="14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1789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Black" pitchFamily="18" charset="0"/>
              </a:rPr>
              <a:t>한국의집</a:t>
            </a:r>
            <a:r>
              <a:rPr lang="en-US" altLang="ko-KR" sz="1400" dirty="0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-</a:t>
            </a:r>
            <a:r>
              <a:rPr lang="ko-KR" altLang="en-US" sz="1400" dirty="0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고호재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36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086374" y="544845"/>
            <a:ext cx="3122832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도심 속에서 만나는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전통 디저트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궁중다과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pic>
        <p:nvPicPr>
          <p:cNvPr id="15" name="Picture 11" descr="D:\전체로고정리\0_FW_ 한국의집 상표 매뉴얼입니다 (201105)_201105\한국의집승인 로고\고호재PNG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8619" r="15230" b="53409"/>
          <a:stretch/>
        </p:blipFill>
        <p:spPr bwMode="auto">
          <a:xfrm>
            <a:off x="7564394" y="683307"/>
            <a:ext cx="1698359" cy="68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15380" r="7260" b="12196"/>
          <a:stretch/>
        </p:blipFill>
        <p:spPr>
          <a:xfrm>
            <a:off x="5955792" y="1840399"/>
            <a:ext cx="3950208" cy="381563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9" t="4992" r="66591" b="66552"/>
          <a:stretch/>
        </p:blipFill>
        <p:spPr>
          <a:xfrm>
            <a:off x="4061719" y="1840400"/>
            <a:ext cx="1849538" cy="190781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58" y="4981453"/>
            <a:ext cx="859454" cy="79571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t="22308" r="55284" b="19025"/>
          <a:stretch/>
        </p:blipFill>
        <p:spPr>
          <a:xfrm>
            <a:off x="1" y="1840399"/>
            <a:ext cx="4001548" cy="381563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19" y="3686674"/>
            <a:ext cx="1849538" cy="209049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31871" y="1534536"/>
            <a:ext cx="859454" cy="7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33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1840399"/>
            <a:ext cx="3937686" cy="3815636"/>
          </a:xfrm>
          <a:prstGeom prst="rect">
            <a:avLst/>
          </a:prstGeom>
          <a:solidFill>
            <a:srgbClr val="CEA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18344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err="1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Black" pitchFamily="18" charset="0"/>
              </a:rPr>
              <a:t>한국의집</a:t>
            </a:r>
            <a:r>
              <a:rPr lang="en-US" altLang="ko-KR" sz="1400" dirty="0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-</a:t>
            </a:r>
            <a:r>
              <a:rPr lang="ko-KR" altLang="en-US" sz="1400" dirty="0" err="1">
                <a:solidFill>
                  <a:srgbClr val="081319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lack" pitchFamily="18" charset="0"/>
              </a:rPr>
              <a:t>도슭</a:t>
            </a:r>
            <a:endParaRPr lang="en-US" altLang="zh-CN" sz="1400" dirty="0">
              <a:solidFill>
                <a:srgbClr val="081319"/>
              </a:solidFill>
              <a:latin typeface="a고딕15" panose="02020600000000000000" pitchFamily="18" charset="-127"/>
              <a:ea typeface="a고딕15" panose="02020600000000000000" pitchFamily="18" charset="-127"/>
              <a:cs typeface="Noto Sans CJK KR Black" pitchFamily="18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37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676021" y="544845"/>
            <a:ext cx="3122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가정의 식탁을 건강하게 하고자 </a:t>
            </a:r>
          </a:p>
          <a:p>
            <a:pPr>
              <a:lnSpc>
                <a:spcPct val="130000"/>
              </a:lnSpc>
            </a:pPr>
            <a:r>
              <a:rPr lang="ko-KR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한국의집에서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만든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궁중 반찬 전문점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76" r="2192" b="2743"/>
          <a:stretch/>
        </p:blipFill>
        <p:spPr>
          <a:xfrm>
            <a:off x="1" y="1840399"/>
            <a:ext cx="3937686" cy="38156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37" y="1840399"/>
            <a:ext cx="2307411" cy="381563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0"/>
          <a:stretch/>
        </p:blipFill>
        <p:spPr>
          <a:xfrm>
            <a:off x="3990414" y="1840399"/>
            <a:ext cx="3571333" cy="3815636"/>
          </a:xfrm>
          <a:prstGeom prst="rect">
            <a:avLst/>
          </a:prstGeom>
        </p:spPr>
      </p:pic>
      <p:pic>
        <p:nvPicPr>
          <p:cNvPr id="29" name="Picture 12" descr="D:\전체로고정리\0_FW_ 한국의집 상표 매뉴얼입니다 (201105)_201105\159_[한국의집] 효종갱,도슭 BI,\도슭 로고- 확정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12" y="683308"/>
            <a:ext cx="1265550" cy="74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5622" y="3626917"/>
            <a:ext cx="3361038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한국의집</a:t>
            </a: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 </a:t>
            </a:r>
            <a:r>
              <a:rPr lang="ko-KR" altLang="en-US" sz="1050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도슭은</a:t>
            </a: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 전통음식의 벽을 낮추고</a:t>
            </a:r>
            <a:r>
              <a:rPr lang="en-US" altLang="ko-KR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가정의 식탁을 건강하게 하고자 </a:t>
            </a:r>
            <a:r>
              <a:rPr lang="ko-KR" altLang="en-US" sz="1050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한국의집에서</a:t>
            </a: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 만든</a:t>
            </a:r>
          </a:p>
          <a:p>
            <a:pPr>
              <a:lnSpc>
                <a:spcPct val="150000"/>
              </a:lnSpc>
            </a:pP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궁중 반찬 전문점입니다</a:t>
            </a:r>
            <a:r>
              <a:rPr lang="en-US" altLang="ko-KR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좋은 제철 재료와 </a:t>
            </a:r>
            <a:r>
              <a:rPr lang="ko-KR" altLang="en-US" sz="1050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한국의집</a:t>
            </a: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 </a:t>
            </a:r>
            <a:r>
              <a:rPr lang="ko-KR" altLang="en-US" sz="1050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레시피로</a:t>
            </a: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 만든</a:t>
            </a:r>
          </a:p>
          <a:p>
            <a:pPr>
              <a:lnSpc>
                <a:spcPct val="150000"/>
              </a:lnSpc>
            </a:pPr>
            <a:r>
              <a:rPr lang="ko-KR" altLang="en-US" sz="1050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도슭</a:t>
            </a: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 반찬을 즐겨보시기 바랍니다</a:t>
            </a:r>
            <a:r>
              <a:rPr lang="en-US" altLang="ko-KR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“</a:t>
            </a:r>
            <a:r>
              <a:rPr lang="ko-KR" altLang="en-US" sz="1050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도슭</a:t>
            </a:r>
            <a:r>
              <a:rPr lang="ko-KR" altLang="en-US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”은 도시락의 옛말입니다</a:t>
            </a:r>
            <a:r>
              <a:rPr lang="en-US" altLang="ko-KR" sz="10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</a:rPr>
              <a:t>. </a:t>
            </a:r>
            <a:endParaRPr lang="ko-KR" altLang="en-US" sz="1050" dirty="0">
              <a:solidFill>
                <a:schemeClr val="bg1"/>
              </a:solidFill>
              <a:latin typeface="a먹물명조M" panose="02020600000000000000" pitchFamily="18" charset="-127"/>
              <a:ea typeface="a먹물명조M" panose="02020600000000000000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3" y="2875004"/>
            <a:ext cx="1201637" cy="615203"/>
          </a:xfrm>
          <a:prstGeom prst="rect">
            <a:avLst/>
          </a:prstGeom>
        </p:spPr>
      </p:pic>
      <p:pic>
        <p:nvPicPr>
          <p:cNvPr id="31" name="Picture 2" descr="D:\전체로고정리\한국의집로고백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13" y="2103040"/>
            <a:ext cx="985836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09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04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7" panose="02020600000000000000" pitchFamily="18" charset="-127"/>
                <a:ea typeface="a고딕17" panose="02020600000000000000" pitchFamily="18" charset="-127"/>
              </a:rPr>
              <a:t>더큰</a:t>
            </a: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 브랜드 메뉴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메뉴특성과 마케팅 및 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CS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관리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38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48" t="69544" r="8915" b="5060"/>
          <a:stretch/>
        </p:blipFill>
        <p:spPr>
          <a:xfrm>
            <a:off x="1213532" y="3978877"/>
            <a:ext cx="3791060" cy="174585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4" t="27224" r="15228" b="37785"/>
          <a:stretch/>
        </p:blipFill>
        <p:spPr>
          <a:xfrm>
            <a:off x="1" y="1416825"/>
            <a:ext cx="5004592" cy="174743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4" t="69544" r="73741" b="25307"/>
          <a:stretch/>
        </p:blipFill>
        <p:spPr>
          <a:xfrm>
            <a:off x="1213532" y="3534593"/>
            <a:ext cx="1828801" cy="353947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5394153" y="1472000"/>
            <a:ext cx="3945151" cy="4625242"/>
            <a:chOff x="662947" y="1472000"/>
            <a:chExt cx="3945151" cy="4625242"/>
          </a:xfrm>
        </p:grpSpPr>
        <p:sp>
          <p:nvSpPr>
            <p:cNvPr id="2" name="직사각형 1"/>
            <p:cNvSpPr/>
            <p:nvPr/>
          </p:nvSpPr>
          <p:spPr>
            <a:xfrm>
              <a:off x="881636" y="1549385"/>
              <a:ext cx="73243" cy="732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3385751" y="4761470"/>
              <a:ext cx="535460" cy="247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"/>
                      </a14:imgEffect>
                      <a14:imgEffect>
                        <a14:brightnessContrast bright="6000" contrast="10000"/>
                      </a14:imgEffect>
                    </a14:imgLayer>
                  </a14:imgProps>
                </a:ext>
              </a:extLst>
            </a:blip>
            <a:srcRect l="29065" t="33528" r="28545" b="15880"/>
            <a:stretch/>
          </p:blipFill>
          <p:spPr bwMode="auto">
            <a:xfrm>
              <a:off x="881636" y="2581378"/>
              <a:ext cx="3211566" cy="2655229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906022" y="1472000"/>
              <a:ext cx="2024272" cy="239766"/>
            </a:xfrm>
            <a:prstGeom prst="rect">
              <a:avLst/>
            </a:prstGeom>
            <a:noFill/>
          </p:spPr>
          <p:txBody>
            <a:bodyPr wrap="none" lIns="0" tIns="0" rIns="0" bIns="41994" rtlCol="0">
              <a:spAutoFit/>
            </a:bodyPr>
            <a:lstStyle/>
            <a:p>
              <a:pPr>
                <a:lnSpc>
                  <a:spcPts val="1653"/>
                </a:lnSpc>
                <a:tabLst>
                  <a:tab pos="128314" algn="l"/>
                </a:tabLst>
              </a:pP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</a:rPr>
                <a:t>	</a:t>
              </a:r>
              <a:r>
                <a:rPr lang="en-US" altLang="zh-CN" sz="1100" dirty="0">
                  <a:solidFill>
                    <a:srgbClr val="231F20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지점근로자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>
                  <a:solidFill>
                    <a:srgbClr val="231F20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서비스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>
                  <a:solidFill>
                    <a:srgbClr val="231F20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교육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>
                  <a:solidFill>
                    <a:srgbClr val="231F20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훈련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>
                  <a:solidFill>
                    <a:srgbClr val="231F20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방안</a:t>
              </a:r>
            </a:p>
          </p:txBody>
        </p:sp>
        <p:sp>
          <p:nvSpPr>
            <p:cNvPr id="28" name="TextBox 1"/>
            <p:cNvSpPr txBox="1"/>
            <p:nvPr/>
          </p:nvSpPr>
          <p:spPr>
            <a:xfrm>
              <a:off x="1771224" y="1908032"/>
              <a:ext cx="2009122" cy="673346"/>
            </a:xfrm>
            <a:prstGeom prst="rect">
              <a:avLst/>
            </a:prstGeom>
            <a:noFill/>
          </p:spPr>
          <p:txBody>
            <a:bodyPr wrap="square" lIns="0" tIns="0" rIns="0" bIns="41994" rtlCol="0">
              <a:spAutoFit/>
            </a:bodyPr>
            <a:lstStyle/>
            <a:p>
              <a:r>
                <a:rPr lang="en-US" altLang="zh-CN" sz="1100" dirty="0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현장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서비스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교육</a:t>
              </a:r>
            </a:p>
            <a:p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-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매일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미팅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시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현장에서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매니저에</a:t>
              </a:r>
              <a:endParaRPr lang="en-US" altLang="zh-CN" sz="1000" dirty="0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Medium" pitchFamily="18" charset="0"/>
              </a:endParaRPr>
            </a:p>
            <a:p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  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의한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서비스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교육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실시</a:t>
              </a:r>
            </a:p>
            <a:p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-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전문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메뉴얼을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통한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친절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서비스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교육</a:t>
              </a: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3234324" y="5221276"/>
              <a:ext cx="1373774" cy="873401"/>
            </a:xfrm>
            <a:prstGeom prst="rect">
              <a:avLst/>
            </a:prstGeom>
            <a:noFill/>
          </p:spPr>
          <p:txBody>
            <a:bodyPr wrap="none" lIns="0" tIns="0" rIns="0" bIns="41994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본사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 err="1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서비스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 err="1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교육</a:t>
              </a:r>
              <a:endParaRPr lang="en-US" altLang="zh-CN" sz="1100" dirty="0">
                <a:solidFill>
                  <a:srgbClr val="DC8134"/>
                </a:solidFill>
                <a:latin typeface="a고딕15" panose="02020600000000000000" pitchFamily="18" charset="-127"/>
                <a:ea typeface="a고딕15" panose="02020600000000000000" pitchFamily="18" charset="-127"/>
                <a:cs typeface="Noto Sans CJK KR Bold" pitchFamily="18" charset="0"/>
              </a:endParaRPr>
            </a:p>
            <a:p>
              <a:pPr>
                <a:lnSpc>
                  <a:spcPts val="919"/>
                </a:lnSpc>
              </a:pPr>
              <a:endParaRPr lang="en-US" altLang="zh-CN" sz="29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-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친절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서비스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포장제도로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</a:p>
            <a:p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  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책임의식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고취</a:t>
              </a:r>
            </a:p>
            <a:p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-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용모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및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복장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확인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생활화</a:t>
              </a:r>
            </a:p>
          </p:txBody>
        </p:sp>
        <p:sp>
          <p:nvSpPr>
            <p:cNvPr id="30" name="TextBox 1"/>
            <p:cNvSpPr txBox="1"/>
            <p:nvPr/>
          </p:nvSpPr>
          <p:spPr>
            <a:xfrm>
              <a:off x="662947" y="5221276"/>
              <a:ext cx="1495367" cy="875966"/>
            </a:xfrm>
            <a:prstGeom prst="rect">
              <a:avLst/>
            </a:prstGeom>
            <a:noFill/>
          </p:spPr>
          <p:txBody>
            <a:bodyPr wrap="square" lIns="0" tIns="0" rIns="0" bIns="41994" rtlCol="0">
              <a:spAutoFit/>
            </a:bodyPr>
            <a:lstStyle/>
            <a:p>
              <a:pPr>
                <a:lnSpc>
                  <a:spcPts val="1010"/>
                </a:lnSpc>
                <a:tabLst>
                  <a:tab pos="769887" algn="l"/>
                </a:tabLst>
              </a:pPr>
              <a:r>
                <a:rPr lang="en-US" altLang="zh-CN" sz="1100" dirty="0" err="1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서비스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및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만족도</a:t>
              </a:r>
              <a:r>
                <a:rPr lang="en-US" altLang="zh-CN" sz="1100" dirty="0">
                  <a:latin typeface="a고딕15" panose="02020600000000000000" pitchFamily="18" charset="-127"/>
                  <a:ea typeface="a고딕15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100" dirty="0">
                  <a:solidFill>
                    <a:srgbClr val="DC8134"/>
                  </a:solidFill>
                  <a:latin typeface="a고딕15" panose="02020600000000000000" pitchFamily="18" charset="-127"/>
                  <a:ea typeface="a고딕15" panose="02020600000000000000" pitchFamily="18" charset="-127"/>
                  <a:cs typeface="Noto Sans CJK KR Bold" pitchFamily="18" charset="0"/>
                </a:rPr>
                <a:t>점검</a:t>
              </a:r>
            </a:p>
            <a:p>
              <a:pPr>
                <a:lnSpc>
                  <a:spcPts val="919"/>
                </a:lnSpc>
              </a:pPr>
              <a:endParaRPr lang="en-US" altLang="zh-CN" sz="29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>
                <a:lnSpc>
                  <a:spcPts val="1102"/>
                </a:lnSpc>
                <a:tabLst>
                  <a:tab pos="769887" algn="l"/>
                </a:tabLst>
              </a:pP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-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대면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배식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시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아이컨텍하며</a:t>
              </a:r>
              <a:endParaRPr lang="en-US" altLang="zh-CN" sz="1000" dirty="0">
                <a:solidFill>
                  <a:srgbClr val="081319"/>
                </a:solidFill>
                <a:latin typeface="a고딕12" panose="02020600000000000000" pitchFamily="18" charset="-127"/>
                <a:ea typeface="a고딕12" panose="02020600000000000000" pitchFamily="18" charset="-127"/>
                <a:cs typeface="Noto Sans CJK KR Medium" pitchFamily="18" charset="0"/>
              </a:endParaRPr>
            </a:p>
            <a:p>
              <a:pPr>
                <a:lnSpc>
                  <a:spcPts val="1102"/>
                </a:lnSpc>
                <a:tabLst>
                  <a:tab pos="769887" algn="l"/>
                </a:tabLst>
              </a:pP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 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서비스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진행</a:t>
              </a:r>
            </a:p>
            <a:p>
              <a:pPr>
                <a:lnSpc>
                  <a:spcPts val="1194"/>
                </a:lnSpc>
                <a:tabLst>
                  <a:tab pos="769887" algn="l"/>
                </a:tabLst>
              </a:pP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-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평가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결과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피드백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후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서비스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</a:p>
            <a:p>
              <a:pPr>
                <a:lnSpc>
                  <a:spcPts val="1194"/>
                </a:lnSpc>
                <a:tabLst>
                  <a:tab pos="769887" algn="l"/>
                </a:tabLst>
              </a:pP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   </a:t>
              </a:r>
              <a:r>
                <a:rPr lang="en-US" altLang="zh-CN" sz="1000" dirty="0" err="1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재교육</a:t>
              </a:r>
              <a:r>
                <a:rPr lang="en-US" altLang="zh-CN" sz="1000" dirty="0">
                  <a:latin typeface="a고딕12" panose="02020600000000000000" pitchFamily="18" charset="-127"/>
                  <a:ea typeface="a고딕12" panose="02020600000000000000" pitchFamily="18" charset="-127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81319"/>
                  </a:solidFill>
                  <a:latin typeface="a고딕12" panose="02020600000000000000" pitchFamily="18" charset="-127"/>
                  <a:ea typeface="a고딕12" panose="02020600000000000000" pitchFamily="18" charset="-127"/>
                  <a:cs typeface="Noto Sans CJK KR Medium" pitchFamily="18" charset="0"/>
                </a:rPr>
                <a:t>실시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614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05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7" panose="02020600000000000000" pitchFamily="18" charset="-127"/>
                <a:ea typeface="a고딕17" panose="02020600000000000000" pitchFamily="18" charset="-127"/>
              </a:rPr>
              <a:t>더큰의</a:t>
            </a: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 안전 및 만족도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마케팅 및 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CS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관리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지점 교육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39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881636" y="1464838"/>
            <a:ext cx="1069831" cy="291234"/>
            <a:chOff x="881636" y="1756072"/>
            <a:chExt cx="1069831" cy="291234"/>
          </a:xfrm>
        </p:grpSpPr>
        <p:sp>
          <p:nvSpPr>
            <p:cNvPr id="14" name="TextBox 13"/>
            <p:cNvSpPr txBox="1"/>
            <p:nvPr/>
          </p:nvSpPr>
          <p:spPr>
            <a:xfrm>
              <a:off x="954879" y="1756072"/>
              <a:ext cx="996588" cy="29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100" dirty="0">
                  <a:latin typeface="a고딕17" panose="02020600000000000000" pitchFamily="18" charset="-127"/>
                  <a:ea typeface="a고딕17" panose="02020600000000000000" pitchFamily="18" charset="-127"/>
                </a:rPr>
                <a:t>사업장</a:t>
              </a: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881636" y="1893440"/>
              <a:ext cx="73243" cy="732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5" name="직사각형 4"/>
          <p:cNvSpPr/>
          <p:nvPr/>
        </p:nvSpPr>
        <p:spPr>
          <a:xfrm>
            <a:off x="3385751" y="4761470"/>
            <a:ext cx="535460" cy="24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6787" r="3493" b="9670"/>
          <a:stretch/>
        </p:blipFill>
        <p:spPr>
          <a:xfrm>
            <a:off x="0" y="1464838"/>
            <a:ext cx="9906000" cy="444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38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47694" y="123423"/>
            <a:ext cx="991634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01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dirty="0">
                <a:latin typeface="a고딕17" panose="02020600000000000000" pitchFamily="18" charset="-127"/>
                <a:ea typeface="a고딕17" panose="02020600000000000000" pitchFamily="18" charset="-127"/>
              </a:rPr>
              <a:t>회사소개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회사조직도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4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2619632" y="4341341"/>
            <a:ext cx="1161536" cy="2471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560173" y="1149590"/>
            <a:ext cx="8707395" cy="5112987"/>
            <a:chOff x="560173" y="1149590"/>
            <a:chExt cx="8707395" cy="5112987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19711" r="7070" b="7356"/>
            <a:stretch/>
          </p:blipFill>
          <p:spPr>
            <a:xfrm>
              <a:off x="560173" y="1149590"/>
              <a:ext cx="8707395" cy="511298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57849" y="4312107"/>
              <a:ext cx="1313936" cy="276999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err="1">
                  <a:solidFill>
                    <a:schemeClr val="bg1"/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외식사업팀</a:t>
              </a:r>
              <a:endParaRPr lang="ko-KR" altLang="en-US" sz="1200" dirty="0">
                <a:solidFill>
                  <a:schemeClr val="bg1"/>
                </a:solidFill>
                <a:latin typeface="a고딕15" panose="02020600000000000000" pitchFamily="18" charset="-127"/>
                <a:ea typeface="a고딕15" panose="02020600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153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05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7" panose="02020600000000000000" pitchFamily="18" charset="-127"/>
                <a:ea typeface="a고딕17" panose="02020600000000000000" pitchFamily="18" charset="-127"/>
              </a:rPr>
              <a:t>더큰의</a:t>
            </a: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 안전 및 만족도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마케팅 및 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CS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관리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민원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40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50745" r="8282" b="7340"/>
          <a:stretch/>
        </p:blipFill>
        <p:spPr>
          <a:xfrm>
            <a:off x="881635" y="2895212"/>
            <a:ext cx="8254127" cy="29103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0" t="24266" r="63155" b="72212"/>
          <a:stretch/>
        </p:blipFill>
        <p:spPr>
          <a:xfrm>
            <a:off x="548839" y="1357747"/>
            <a:ext cx="3104642" cy="24446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36271" r="8282" b="54119"/>
          <a:stretch/>
        </p:blipFill>
        <p:spPr>
          <a:xfrm>
            <a:off x="881635" y="2014151"/>
            <a:ext cx="8254127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42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05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7" panose="02020600000000000000" pitchFamily="18" charset="-127"/>
                <a:ea typeface="a고딕17" panose="02020600000000000000" pitchFamily="18" charset="-127"/>
              </a:rPr>
              <a:t>더큰의</a:t>
            </a: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 안전 및 만족도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마케팅 및 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CS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관리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주방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41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3385751" y="4761470"/>
            <a:ext cx="535460" cy="24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6" t="32330" r="7562" b="15673"/>
          <a:stretch/>
        </p:blipFill>
        <p:spPr>
          <a:xfrm>
            <a:off x="799070" y="2224216"/>
            <a:ext cx="8435546" cy="36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07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05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7" panose="02020600000000000000" pitchFamily="18" charset="-127"/>
                <a:ea typeface="a고딕17" panose="02020600000000000000" pitchFamily="18" charset="-127"/>
              </a:rPr>
              <a:t>더큰의</a:t>
            </a: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 안전 및 만족도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마케팅 및 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CS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관리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-</a:t>
            </a: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키오스크</a:t>
            </a:r>
            <a:endParaRPr lang="ko-KR" altLang="en-US" sz="1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42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3385751" y="4761470"/>
            <a:ext cx="535460" cy="24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5" t="24424" r="8376" b="6208"/>
          <a:stretch/>
        </p:blipFill>
        <p:spPr>
          <a:xfrm>
            <a:off x="823783" y="1441622"/>
            <a:ext cx="8311979" cy="48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88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-1" y="3764386"/>
            <a:ext cx="9906001" cy="2183333"/>
          </a:xfrm>
          <a:prstGeom prst="rect">
            <a:avLst/>
          </a:prstGeom>
          <a:solidFill>
            <a:srgbClr val="8F8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1019402" y="4151869"/>
            <a:ext cx="1375719" cy="137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2648941" y="4151869"/>
            <a:ext cx="1375719" cy="137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4278480" y="4151869"/>
            <a:ext cx="1375719" cy="137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5908019" y="4151869"/>
            <a:ext cx="1375719" cy="137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7537559" y="4151869"/>
            <a:ext cx="1375719" cy="137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05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7" panose="02020600000000000000" pitchFamily="18" charset="-127"/>
                <a:ea typeface="a고딕17" panose="02020600000000000000" pitchFamily="18" charset="-127"/>
              </a:rPr>
              <a:t>더큰의</a:t>
            </a: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 안전 및 만족도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Shef</a:t>
            </a:r>
            <a:r>
              <a:rPr lang="en-US" altLang="ko-KR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 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초청 이벤트 제공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43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38308" y="4695568"/>
            <a:ext cx="1537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백화점 우수고객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7847" y="4629664"/>
            <a:ext cx="153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고정고객 대상 </a:t>
            </a:r>
            <a:endParaRPr lang="en-US" altLang="ko-KR" sz="1200" dirty="0">
              <a:solidFill>
                <a:srgbClr val="8F876F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/>
            <a:r>
              <a:rPr lang="ko-KR" altLang="en-US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할인 및 무료식사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97386" y="4695568"/>
            <a:ext cx="1537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계절음식 제공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26925" y="4629664"/>
            <a:ext cx="153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전문 </a:t>
            </a:r>
            <a:r>
              <a:rPr lang="ko-KR" altLang="en-US" sz="1200" dirty="0" err="1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셰프의</a:t>
            </a:r>
            <a:r>
              <a:rPr lang="ko-KR" altLang="en-US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</a:t>
            </a:r>
            <a:endParaRPr lang="en-US" altLang="ko-KR" sz="1200" dirty="0">
              <a:solidFill>
                <a:srgbClr val="8F876F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/>
            <a:r>
              <a:rPr lang="ko-KR" altLang="en-US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직접요리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56466" y="4695568"/>
            <a:ext cx="1537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년 </a:t>
            </a:r>
            <a:r>
              <a:rPr lang="en-US" altLang="ko-KR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2</a:t>
            </a:r>
            <a:r>
              <a:rPr lang="ko-KR" altLang="en-US" sz="1200" dirty="0">
                <a:solidFill>
                  <a:srgbClr val="8F876F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회 운영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-1" y="1509925"/>
            <a:ext cx="9906001" cy="2254765"/>
            <a:chOff x="0" y="3272824"/>
            <a:chExt cx="8256070" cy="1879214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72824"/>
              <a:ext cx="2818441" cy="1879214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18" y="3272824"/>
              <a:ext cx="2818441" cy="1878961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6"/>
            <a:stretch/>
          </p:blipFill>
          <p:spPr>
            <a:xfrm>
              <a:off x="5632259" y="3272824"/>
              <a:ext cx="2623811" cy="1878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701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06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38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7" panose="02020600000000000000" pitchFamily="18" charset="-127"/>
                <a:ea typeface="a고딕17" panose="02020600000000000000" pitchFamily="18" charset="-127"/>
              </a:rPr>
              <a:t>더큰의</a:t>
            </a: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 브랜드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44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t="10682" r="32059" b="54632"/>
          <a:stretch/>
        </p:blipFill>
        <p:spPr>
          <a:xfrm>
            <a:off x="3188044" y="1069568"/>
            <a:ext cx="3575222" cy="240844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t="55096" r="8360" b="9431"/>
          <a:stretch/>
        </p:blipFill>
        <p:spPr>
          <a:xfrm>
            <a:off x="774357" y="3752335"/>
            <a:ext cx="8361405" cy="24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77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r="26431" b="5800"/>
          <a:stretch/>
        </p:blipFill>
        <p:spPr>
          <a:xfrm>
            <a:off x="-28574" y="1364347"/>
            <a:ext cx="5765798" cy="425578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0" r="233"/>
          <a:stretch/>
        </p:blipFill>
        <p:spPr>
          <a:xfrm>
            <a:off x="5737224" y="1364344"/>
            <a:ext cx="4168776" cy="4255783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5737224" y="1364347"/>
            <a:ext cx="4168776" cy="425578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4245897" y="2009134"/>
            <a:ext cx="2232206" cy="2389268"/>
            <a:chOff x="3334218" y="967214"/>
            <a:chExt cx="2709104" cy="2899721"/>
          </a:xfrm>
        </p:grpSpPr>
        <p:pic>
          <p:nvPicPr>
            <p:cNvPr id="6" name="Picture 4" descr="D:\전체로고정리\더큰만 있는 로고-백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49" y="967214"/>
              <a:ext cx="2002973" cy="2899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334218" y="1556950"/>
              <a:ext cx="1532237" cy="485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a견고딕" panose="02020600000000000000" pitchFamily="18" charset="-127"/>
                  <a:ea typeface="a견고딕" panose="02020600000000000000" pitchFamily="18" charset="-127"/>
                </a:rPr>
                <a:t>(</a:t>
              </a:r>
              <a:r>
                <a:rPr lang="ko-KR" altLang="en-US" sz="2000" dirty="0">
                  <a:solidFill>
                    <a:schemeClr val="bg1"/>
                  </a:solidFill>
                  <a:latin typeface="a견고딕" panose="02020600000000000000" pitchFamily="18" charset="-127"/>
                  <a:ea typeface="a견고딕" panose="02020600000000000000" pitchFamily="18" charset="-127"/>
                </a:rPr>
                <a:t>주</a:t>
              </a:r>
              <a:r>
                <a:rPr lang="en-US" altLang="ko-KR" sz="2000" dirty="0">
                  <a:solidFill>
                    <a:schemeClr val="bg1"/>
                  </a:solidFill>
                  <a:latin typeface="a견고딕" panose="02020600000000000000" pitchFamily="18" charset="-127"/>
                  <a:ea typeface="a견고딕" panose="02020600000000000000" pitchFamily="18" charset="-127"/>
                </a:rPr>
                <a:t>)</a:t>
              </a:r>
              <a:endParaRPr lang="ko-KR" altLang="en-US" sz="2000" dirty="0">
                <a:solidFill>
                  <a:schemeClr val="bg1"/>
                </a:solidFill>
                <a:latin typeface="a견고딕" panose="02020600000000000000" pitchFamily="18" charset="-127"/>
                <a:ea typeface="a견고딕" panose="02020600000000000000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102512" y="4231414"/>
            <a:ext cx="314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FF0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정직</a:t>
            </a:r>
            <a:r>
              <a:rPr lang="ko-KR" altLang="en-US" sz="1200" dirty="0">
                <a:solidFill>
                  <a:schemeClr val="bg1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과 </a:t>
            </a:r>
            <a:r>
              <a:rPr lang="ko-KR" altLang="en-US" sz="1200" dirty="0">
                <a:solidFill>
                  <a:srgbClr val="FFFF0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믿음</a:t>
            </a:r>
            <a:r>
              <a:rPr lang="ko-KR" altLang="en-US" sz="1200" dirty="0">
                <a:solidFill>
                  <a:schemeClr val="bg1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을 바탕으로 고객을 위한 </a:t>
            </a:r>
            <a:endParaRPr lang="en-US" altLang="ko-KR" sz="1200" dirty="0">
              <a:solidFill>
                <a:schemeClr val="bg1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/>
            <a:r>
              <a:rPr lang="ko-KR" altLang="en-US" sz="1200" dirty="0">
                <a:solidFill>
                  <a:srgbClr val="FFFF0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최고의 서비스</a:t>
            </a:r>
            <a:r>
              <a:rPr lang="ko-KR" altLang="en-US" sz="1200" dirty="0">
                <a:solidFill>
                  <a:schemeClr val="bg1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와 만족을 제공합니다</a:t>
            </a:r>
            <a:r>
              <a:rPr lang="en-US" altLang="ko-KR" sz="1200" dirty="0">
                <a:solidFill>
                  <a:schemeClr val="bg1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.</a:t>
            </a:r>
            <a:endParaRPr lang="ko-KR" altLang="en-US" sz="1200" dirty="0">
              <a:solidFill>
                <a:schemeClr val="bg1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87679" y="5784884"/>
            <a:ext cx="314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-150" dirty="0">
                <a:latin typeface="a고딕17" panose="02020600000000000000" pitchFamily="18" charset="-127"/>
                <a:ea typeface="a고딕17" panose="02020600000000000000" pitchFamily="18" charset="-127"/>
              </a:rPr>
              <a:t>감사합니다</a:t>
            </a:r>
            <a:r>
              <a:rPr lang="en-US" altLang="ko-KR" sz="2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.</a:t>
            </a:r>
            <a:endParaRPr lang="ko-KR" altLang="en-US" sz="2400" spc="-150" dirty="0">
              <a:solidFill>
                <a:schemeClr val="tx1">
                  <a:lumMod val="50000"/>
                  <a:lumOff val="50000"/>
                </a:schemeClr>
              </a:solidFill>
              <a:latin typeface="a고딕17" panose="02020600000000000000" pitchFamily="18" charset="-127"/>
              <a:ea typeface="a고딕17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6794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오른쪽 화살표 5"/>
          <p:cNvSpPr/>
          <p:nvPr/>
        </p:nvSpPr>
        <p:spPr>
          <a:xfrm>
            <a:off x="652002" y="5146587"/>
            <a:ext cx="8868879" cy="271848"/>
          </a:xfrm>
          <a:prstGeom prst="rightArrow">
            <a:avLst>
              <a:gd name="adj1" fmla="val 26017"/>
              <a:gd name="adj2" fmla="val 65988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47694" y="123423"/>
            <a:ext cx="991634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01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dirty="0">
                <a:latin typeface="a고딕17" panose="02020600000000000000" pitchFamily="18" charset="-127"/>
                <a:ea typeface="a고딕17" panose="02020600000000000000" pitchFamily="18" charset="-127"/>
              </a:rPr>
              <a:t>회사소개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회사연역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7840524" y="416056"/>
            <a:ext cx="1616514" cy="351158"/>
            <a:chOff x="7840524" y="416056"/>
            <a:chExt cx="1616514" cy="351158"/>
          </a:xfrm>
        </p:grpSpPr>
        <p:pic>
          <p:nvPicPr>
            <p:cNvPr id="3074" name="Picture 2" descr="D:\전체로고정리\더빅 영문.jp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7751" y="416056"/>
              <a:ext cx="1390585" cy="171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840524" y="544845"/>
              <a:ext cx="1616514" cy="222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650" dirty="0">
                  <a:solidFill>
                    <a:schemeClr val="bg1">
                      <a:lumMod val="75000"/>
                    </a:schemeClr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주식회사 </a:t>
              </a:r>
              <a:r>
                <a:rPr lang="ko-KR" altLang="en-US" sz="650" dirty="0" err="1">
                  <a:solidFill>
                    <a:schemeClr val="bg1">
                      <a:lumMod val="75000"/>
                    </a:schemeClr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더큰</a:t>
              </a:r>
              <a:r>
                <a:rPr lang="en-US" altLang="ko-KR" sz="650" dirty="0">
                  <a:solidFill>
                    <a:schemeClr val="bg1">
                      <a:lumMod val="75000"/>
                    </a:schemeClr>
                  </a:solidFill>
                  <a:latin typeface="a고딕15" panose="02020600000000000000" pitchFamily="18" charset="-127"/>
                  <a:ea typeface="a고딕15" panose="02020600000000000000" pitchFamily="18" charset="-127"/>
                </a:rPr>
                <a:t> WWW.THEBIGGER.CO.KR</a:t>
              </a:r>
              <a:endParaRPr lang="ko-KR" altLang="en-US" sz="650" dirty="0">
                <a:solidFill>
                  <a:schemeClr val="bg1">
                    <a:lumMod val="75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5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9471" y="5097845"/>
            <a:ext cx="889687" cy="369332"/>
          </a:xfrm>
          <a:prstGeom prst="rect">
            <a:avLst/>
          </a:prstGeom>
          <a:solidFill>
            <a:srgbClr val="F6871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2010</a:t>
            </a:r>
            <a:endParaRPr lang="ko-KR" altLang="en-US" dirty="0">
              <a:solidFill>
                <a:schemeClr val="bg1"/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2347" y="5097845"/>
            <a:ext cx="889687" cy="369332"/>
          </a:xfrm>
          <a:prstGeom prst="rect">
            <a:avLst/>
          </a:prstGeom>
          <a:solidFill>
            <a:srgbClr val="F6871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2015</a:t>
            </a:r>
            <a:endParaRPr lang="ko-KR" altLang="en-US" dirty="0">
              <a:solidFill>
                <a:schemeClr val="bg1"/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94550" y="5097845"/>
            <a:ext cx="889687" cy="369332"/>
          </a:xfrm>
          <a:prstGeom prst="rect">
            <a:avLst/>
          </a:prstGeom>
          <a:solidFill>
            <a:srgbClr val="F6871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2017</a:t>
            </a:r>
            <a:endParaRPr lang="ko-KR" altLang="en-US" dirty="0">
              <a:solidFill>
                <a:schemeClr val="bg1"/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76021" y="5097845"/>
            <a:ext cx="1787861" cy="369332"/>
          </a:xfrm>
          <a:prstGeom prst="rect">
            <a:avLst/>
          </a:prstGeom>
          <a:solidFill>
            <a:srgbClr val="F6871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2021-</a:t>
            </a:r>
            <a:r>
              <a: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rPr>
              <a:t>現</a:t>
            </a:r>
          </a:p>
        </p:txBody>
      </p:sp>
      <p:pic>
        <p:nvPicPr>
          <p:cNvPr id="4099" name="Picture 3" descr="D:\전체로고정리\소바공방-확정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51" y="3497918"/>
            <a:ext cx="1053655" cy="4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전체로고정리\더존푸드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47" y="3914515"/>
            <a:ext cx="1193979" cy="3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전체로고정리\0_FW_ 한국의집 상표 매뉴얼입니다 (201105)_201105\한국의집승인 로고\한국의집 실사용 로고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34" y="2143149"/>
            <a:ext cx="1391259" cy="50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전체로고정리\더큰도시락-매장용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4" y="3626774"/>
            <a:ext cx="1242399" cy="34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전체로고정리\더큰도시락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8" y="4275712"/>
            <a:ext cx="1519998" cy="7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전체로고정리\그랑떼로고-원형-검정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19" y="3625232"/>
            <a:ext cx="1116948" cy="8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전체로고정리\0_FW_ 한국의집 상표 매뉴얼입니다 (201105)_201105\159_[한국의집] 효종갱,도슭 BI,\도슭 로고- 확정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38" y="2886888"/>
            <a:ext cx="620074" cy="3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전체로고정리\0_FW_ 한국의집 상표 매뉴얼입니다 (201105)_201105\159_[한국의집] 효종갱,도슭 BI,\효종갱로고- 확정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574" y="2816359"/>
            <a:ext cx="988364" cy="46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전체로고정리\0_FW_ 한국의집 상표 매뉴얼입니다 (201105)_201105\한국의집승인 로고\고호재PNG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8619" r="15230" b="53409"/>
          <a:stretch/>
        </p:blipFill>
        <p:spPr bwMode="auto">
          <a:xfrm>
            <a:off x="7874820" y="2857641"/>
            <a:ext cx="950379" cy="3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:\전체로고정리\더큰식탁-확정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16633" b="10279"/>
          <a:stretch/>
        </p:blipFill>
        <p:spPr bwMode="auto">
          <a:xfrm>
            <a:off x="6910234" y="3445496"/>
            <a:ext cx="1077522" cy="48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4"/>
          <p:cNvGrpSpPr/>
          <p:nvPr/>
        </p:nvGrpSpPr>
        <p:grpSpPr>
          <a:xfrm>
            <a:off x="7082411" y="4065791"/>
            <a:ext cx="733168" cy="828837"/>
            <a:chOff x="4662492" y="537913"/>
            <a:chExt cx="1458222" cy="1648501"/>
          </a:xfrm>
        </p:grpSpPr>
        <p:pic>
          <p:nvPicPr>
            <p:cNvPr id="34" name="_x163602312" descr="EMB00001dd84061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492" y="672234"/>
              <a:ext cx="958133" cy="151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C:\Users\USER\Desktop\Untitled-1-02.png"/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40" t="44628" r="25753" b="34991"/>
            <a:stretch/>
          </p:blipFill>
          <p:spPr bwMode="auto">
            <a:xfrm>
              <a:off x="5506995" y="537913"/>
              <a:ext cx="613719" cy="58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503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02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운영관리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식재료</a:t>
            </a: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 공급관리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6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0" t="42038" r="5131" b="9384"/>
          <a:stretch/>
        </p:blipFill>
        <p:spPr>
          <a:xfrm>
            <a:off x="766120" y="1541814"/>
            <a:ext cx="8473638" cy="323497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3" t="27064" r="31532" b="67939"/>
          <a:stretch/>
        </p:blipFill>
        <p:spPr>
          <a:xfrm>
            <a:off x="956362" y="5754781"/>
            <a:ext cx="2042984" cy="345989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2999346" y="4849743"/>
            <a:ext cx="6152640" cy="1570205"/>
            <a:chOff x="548839" y="4003588"/>
            <a:chExt cx="8799497" cy="2245705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5" t="52581" r="6254" b="16237"/>
            <a:stretch/>
          </p:blipFill>
          <p:spPr>
            <a:xfrm>
              <a:off x="548839" y="4003588"/>
              <a:ext cx="8799497" cy="215922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34138" y="5816370"/>
              <a:ext cx="1228222" cy="2950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dirty="0" err="1">
                  <a:latin typeface="a고딕12" panose="02020600000000000000" pitchFamily="18" charset="-127"/>
                  <a:ea typeface="a고딕12" panose="02020600000000000000" pitchFamily="18" charset="-127"/>
                </a:rPr>
                <a:t>식자재</a:t>
              </a:r>
              <a:r>
                <a:rPr lang="ko-KR" altLang="en-US" sz="900" dirty="0">
                  <a:latin typeface="a고딕12" panose="02020600000000000000" pitchFamily="18" charset="-127"/>
                  <a:ea typeface="a고딕12" panose="02020600000000000000" pitchFamily="18" charset="-127"/>
                </a:rPr>
                <a:t> 입고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53820" y="4050706"/>
              <a:ext cx="782594" cy="2950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dirty="0">
                  <a:latin typeface="a고딕12" panose="02020600000000000000" pitchFamily="18" charset="-127"/>
                  <a:ea typeface="a고딕12" panose="02020600000000000000" pitchFamily="18" charset="-127"/>
                </a:rPr>
                <a:t>분류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5827" y="5816370"/>
              <a:ext cx="996774" cy="2950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dirty="0" err="1">
                  <a:latin typeface="a고딕12" panose="02020600000000000000" pitchFamily="18" charset="-127"/>
                  <a:ea typeface="a고딕12" panose="02020600000000000000" pitchFamily="18" charset="-127"/>
                </a:rPr>
                <a:t>검품</a:t>
              </a:r>
              <a:r>
                <a:rPr lang="en-US" altLang="ko-KR" sz="900" dirty="0">
                  <a:latin typeface="a고딕12" panose="02020600000000000000" pitchFamily="18" charset="-127"/>
                  <a:ea typeface="a고딕12" panose="02020600000000000000" pitchFamily="18" charset="-127"/>
                </a:rPr>
                <a:t>/</a:t>
              </a:r>
              <a:r>
                <a:rPr lang="ko-KR" altLang="en-US" sz="900" dirty="0">
                  <a:latin typeface="a고딕12" panose="02020600000000000000" pitchFamily="18" charset="-127"/>
                  <a:ea typeface="a고딕12" panose="02020600000000000000" pitchFamily="18" charset="-127"/>
                </a:rPr>
                <a:t>검수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12239" y="4043887"/>
              <a:ext cx="1823738" cy="3301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dirty="0">
                  <a:latin typeface="a고딕12" panose="02020600000000000000" pitchFamily="18" charset="-127"/>
                  <a:ea typeface="a고딕12" panose="02020600000000000000" pitchFamily="18" charset="-127"/>
                </a:rPr>
                <a:t>상황실 배송 모니터링</a:t>
              </a: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1556952" y="6062590"/>
              <a:ext cx="782594" cy="186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535827" y="6062591"/>
              <a:ext cx="782594" cy="186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649363" y="4003588"/>
              <a:ext cx="782595" cy="100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7438768" y="4003588"/>
              <a:ext cx="1181321" cy="100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76959" y="4814190"/>
            <a:ext cx="101994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산지</a:t>
            </a:r>
            <a:r>
              <a:rPr lang="en-US" altLang="ko-KR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/</a:t>
            </a:r>
            <a:r>
              <a:rPr lang="ko-KR" altLang="en-US" sz="1100" dirty="0" err="1">
                <a:latin typeface="a고딕15" panose="02020600000000000000" pitchFamily="18" charset="-127"/>
                <a:ea typeface="a고딕15" panose="02020600000000000000" pitchFamily="18" charset="-127"/>
              </a:rPr>
              <a:t>협력사</a:t>
            </a:r>
            <a:endParaRPr lang="ko-KR" altLang="en-US" sz="1100" dirty="0"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6959" y="5075800"/>
            <a:ext cx="212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산지</a:t>
            </a:r>
            <a:r>
              <a:rPr lang="en-US" altLang="ko-KR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/</a:t>
            </a:r>
            <a:r>
              <a:rPr lang="ko-KR" altLang="en-US" sz="9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협력사를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 통해 신선하고 안전한 </a:t>
            </a:r>
            <a:r>
              <a:rPr lang="ko-KR" altLang="en-US" sz="9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식자재를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 공급받습니다</a:t>
            </a:r>
            <a:r>
              <a:rPr lang="en-US" altLang="ko-KR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.</a:t>
            </a:r>
            <a:endParaRPr lang="ko-KR" altLang="en-US" sz="9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9102" y="1162782"/>
            <a:ext cx="101994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100" dirty="0" err="1">
                <a:latin typeface="a고딕15" panose="02020600000000000000" pitchFamily="18" charset="-127"/>
                <a:ea typeface="a고딕15" panose="02020600000000000000" pitchFamily="18" charset="-127"/>
              </a:rPr>
              <a:t>식재료</a:t>
            </a:r>
            <a:r>
              <a:rPr lang="ko-KR" altLang="en-US" sz="1100" dirty="0">
                <a:latin typeface="a고딕15" panose="02020600000000000000" pitchFamily="18" charset="-127"/>
                <a:ea typeface="a고딕15" panose="02020600000000000000" pitchFamily="18" charset="-127"/>
              </a:rPr>
              <a:t> 품질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40288" y="1172482"/>
            <a:ext cx="370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• 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장기 계약 방식으로 우량 협력 업체로 부터 믿을 수 있는 식 재료 공급</a:t>
            </a:r>
            <a:endParaRPr lang="en-US" altLang="ko-KR" sz="9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  <a:p>
            <a:r>
              <a:rPr lang="en-US" altLang="ko-KR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• </a:t>
            </a:r>
            <a:r>
              <a:rPr lang="en-US" altLang="ko-KR" sz="900" dirty="0"/>
              <a:t>Global</a:t>
            </a:r>
            <a:r>
              <a:rPr lang="en-US" altLang="ko-KR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 Sourcing, </a:t>
            </a:r>
            <a:r>
              <a:rPr lang="ko-KR" altLang="en-US" sz="900" dirty="0">
                <a:latin typeface="a고딕12" panose="02020600000000000000" pitchFamily="18" charset="-127"/>
                <a:ea typeface="a고딕12" panose="02020600000000000000" pitchFamily="18" charset="-127"/>
              </a:rPr>
              <a:t> 산지 직거래를 통한 안정적 가격의 식 재료 공급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922826" y="1259114"/>
            <a:ext cx="73243" cy="73243"/>
          </a:xfrm>
          <a:prstGeom prst="rect">
            <a:avLst/>
          </a:prstGeom>
          <a:solidFill>
            <a:srgbClr val="8F8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3" name="직사각형 32"/>
          <p:cNvSpPr/>
          <p:nvPr/>
        </p:nvSpPr>
        <p:spPr>
          <a:xfrm>
            <a:off x="922826" y="4899410"/>
            <a:ext cx="73243" cy="73243"/>
          </a:xfrm>
          <a:prstGeom prst="rect">
            <a:avLst/>
          </a:prstGeom>
          <a:solidFill>
            <a:srgbClr val="8F8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</p:spTree>
    <p:extLst>
      <p:ext uri="{BB962C8B-B14F-4D97-AF65-F5344CB8AC3E}">
        <p14:creationId xmlns:p14="http://schemas.microsoft.com/office/powerpoint/2010/main" val="8791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02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운영관리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사업장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7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5" t="19409" r="16306" b="7309"/>
          <a:stretch/>
        </p:blipFill>
        <p:spPr>
          <a:xfrm>
            <a:off x="2084173" y="1334531"/>
            <a:ext cx="6260757" cy="50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79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02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운영관리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2" panose="02020600000000000000" pitchFamily="18" charset="-127"/>
                <a:ea typeface="a고딕12" panose="02020600000000000000" pitchFamily="18" charset="-127"/>
              </a:rPr>
              <a:t>사업장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8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881636" y="1464838"/>
            <a:ext cx="1069831" cy="291234"/>
            <a:chOff x="881636" y="1756072"/>
            <a:chExt cx="1069831" cy="291234"/>
          </a:xfrm>
        </p:grpSpPr>
        <p:sp>
          <p:nvSpPr>
            <p:cNvPr id="14" name="TextBox 13"/>
            <p:cNvSpPr txBox="1"/>
            <p:nvPr/>
          </p:nvSpPr>
          <p:spPr>
            <a:xfrm>
              <a:off x="954879" y="1756072"/>
              <a:ext cx="996588" cy="29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100" dirty="0">
                  <a:latin typeface="a고딕17" panose="02020600000000000000" pitchFamily="18" charset="-127"/>
                  <a:ea typeface="a고딕17" panose="02020600000000000000" pitchFamily="18" charset="-127"/>
                </a:rPr>
                <a:t>사업장</a:t>
              </a: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881636" y="1893440"/>
              <a:ext cx="73243" cy="732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7" t="19104" r="9220" b="8695"/>
          <a:stretch/>
        </p:blipFill>
        <p:spPr>
          <a:xfrm>
            <a:off x="772702" y="1301578"/>
            <a:ext cx="8363060" cy="4959179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385751" y="4761470"/>
            <a:ext cx="535460" cy="24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2713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8839" y="65757"/>
            <a:ext cx="1329387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가을운동회M" panose="02020600000000000000" pitchFamily="18" charset="-127"/>
                <a:ea typeface="a가을운동회M" panose="02020600000000000000" pitchFamily="18" charset="-127"/>
              </a:rPr>
              <a:t>03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a가을운동회M" panose="02020600000000000000" pitchFamily="18" charset="-127"/>
              <a:ea typeface="a가을운동회M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382" y="337060"/>
            <a:ext cx="272158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atin typeface="a고딕17" panose="02020600000000000000" pitchFamily="18" charset="-127"/>
                <a:ea typeface="a고딕17" panose="02020600000000000000" pitchFamily="18" charset="-127"/>
              </a:rPr>
              <a:t>브랜드 소개</a:t>
            </a:r>
            <a:endParaRPr lang="en-US" altLang="ko-KR" sz="1600" dirty="0">
              <a:latin typeface="a고딕17" panose="02020600000000000000" pitchFamily="18" charset="-127"/>
              <a:ea typeface="a고딕17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600" dirty="0" err="1">
                <a:latin typeface="a고딕12" panose="02020600000000000000" pitchFamily="18" charset="-127"/>
                <a:ea typeface="a고딕12" panose="02020600000000000000" pitchFamily="18" charset="-127"/>
              </a:rPr>
              <a:t>더큰식탁</a:t>
            </a:r>
            <a:endParaRPr lang="ko-KR" altLang="en-US" sz="1600" dirty="0">
              <a:latin typeface="a고딕12" panose="02020600000000000000" pitchFamily="18" charset="-127"/>
              <a:ea typeface="a고딕12" panose="02020600000000000000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620090" y="6409038"/>
            <a:ext cx="1285910" cy="365125"/>
            <a:chOff x="8620090" y="6409038"/>
            <a:chExt cx="1285910" cy="365125"/>
          </a:xfrm>
        </p:grpSpPr>
        <p:sp>
          <p:nvSpPr>
            <p:cNvPr id="17" name="직사각형 16"/>
            <p:cNvSpPr/>
            <p:nvPr/>
          </p:nvSpPr>
          <p:spPr>
            <a:xfrm>
              <a:off x="9135762" y="6466704"/>
              <a:ext cx="770238" cy="123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9135762" y="6512008"/>
              <a:ext cx="770238" cy="1235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슬라이드 번호 개체 틀 3"/>
            <p:cNvSpPr txBox="1">
              <a:spLocks/>
            </p:cNvSpPr>
            <p:nvPr/>
          </p:nvSpPr>
          <p:spPr>
            <a:xfrm>
              <a:off x="8620090" y="6409038"/>
              <a:ext cx="80399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4B787CF8-2FD8-4049-BBBA-7A505ED5E8F0}" type="slidenum">
                <a:rPr lang="ko-KR" altLang="en-US" sz="1100" smtClean="0">
                  <a:solidFill>
                    <a:schemeClr val="bg1"/>
                  </a:solidFill>
                  <a:latin typeface="a고딕17" panose="02020600000000000000" pitchFamily="18" charset="-127"/>
                  <a:ea typeface="a고딕17" panose="02020600000000000000" pitchFamily="18" charset="-127"/>
                </a:rPr>
                <a:pPr algn="r"/>
                <a:t>9</a:t>
              </a:fld>
              <a:endParaRPr lang="ko-KR" altLang="en-US" dirty="0">
                <a:solidFill>
                  <a:schemeClr val="bg1"/>
                </a:solidFill>
                <a:latin typeface="a고딕17" panose="02020600000000000000" pitchFamily="18" charset="-127"/>
                <a:ea typeface="a고딕17" panose="02020600000000000000" pitchFamily="18" charset="-127"/>
              </a:endParaRP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0" y="4807668"/>
            <a:ext cx="9905999" cy="15016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1735446" y="5179338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알리오 올리오 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단호박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로제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파스타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단호박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스테이크 크림 </a:t>
            </a:r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파스타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오므라이스 </a:t>
            </a:r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파스타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간베리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파스타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스파이시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크림 </a:t>
            </a:r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파스타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83882" y="5367227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spc="-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메인 메뉴</a:t>
            </a:r>
            <a:r>
              <a:rPr lang="en-US" altLang="ko-KR" b="1" spc="-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1631073" y="4869161"/>
            <a:ext cx="72008" cy="13441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Picture 2" descr="D:\20210528-D\3.사진\3-1본사촬영\1211-더큰식탁메뉴촬영\단호박빠네파스타 (4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33448" r="50525"/>
          <a:stretch/>
        </p:blipFill>
        <p:spPr bwMode="auto">
          <a:xfrm>
            <a:off x="-1" y="1501392"/>
            <a:ext cx="3470895" cy="33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20210528-D\3.사진\3-1본사촬영\1211-더큰식탁메뉴촬영\단호박속삼겹살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t="15829" r="27411" b="10566"/>
          <a:stretch/>
        </p:blipFill>
        <p:spPr bwMode="auto">
          <a:xfrm>
            <a:off x="6850375" y="1501392"/>
            <a:ext cx="3055625" cy="33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D:\20210528-D\3.사진\3-1본사촬영\1211-더큰식탁메뉴촬영\오므라이스파스타 (4)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1" t="46370" r="36034"/>
          <a:stretch/>
        </p:blipFill>
        <p:spPr bwMode="auto">
          <a:xfrm>
            <a:off x="3497288" y="1501392"/>
            <a:ext cx="3327920" cy="33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D:\와인잔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1" y="4331619"/>
            <a:ext cx="730823" cy="204487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직사각형 32"/>
          <p:cNvSpPr/>
          <p:nvPr/>
        </p:nvSpPr>
        <p:spPr>
          <a:xfrm>
            <a:off x="7110404" y="5179338"/>
            <a:ext cx="10823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케이준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치킨샐러드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올리엔탈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샐러드 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리코타치즈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샐러드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766038" y="6376493"/>
            <a:ext cx="2603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※  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 메뉴에 와인 또는 </a:t>
            </a:r>
            <a:r>
              <a:rPr lang="ko-KR" altLang="en-US" sz="11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쥬스가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제공됩니다</a:t>
            </a:r>
            <a:r>
              <a:rPr lang="en-US" altLang="ko-KR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1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1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8404124" y="5179338"/>
            <a:ext cx="973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고르곤졸라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피자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르꼴라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피자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8" name="Picture 14" descr="D:\전체로고정리\더큰식탁-확정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16633" b="10279"/>
          <a:stretch/>
        </p:blipFill>
        <p:spPr bwMode="auto">
          <a:xfrm>
            <a:off x="7312690" y="475420"/>
            <a:ext cx="2013891" cy="91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458379" y="417204"/>
            <a:ext cx="2945745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한식의 양념과 이태리풍의 소스로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퓨전요리화 한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latin typeface="a고딕17" panose="02020600000000000000" pitchFamily="18" charset="-127"/>
                <a:ea typeface="a고딕17" panose="02020600000000000000" pitchFamily="18" charset="-127"/>
              </a:rPr>
              <a:t>고급 레스토랑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3752463" y="5179338"/>
            <a:ext cx="17059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찹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스테이크  오므라이스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베이컨 김치 오므라이스 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카레라이스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735446" y="4890613"/>
            <a:ext cx="1048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파스타</a:t>
            </a:r>
            <a:r>
              <a:rPr lang="ko-KR" altLang="en-US" sz="1400" b="1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/>
              <a:t>Pasta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3752463" y="4890613"/>
            <a:ext cx="97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라이스 </a:t>
            </a:r>
            <a:r>
              <a:rPr lang="en-US" altLang="ko-KR" sz="1100" dirty="0"/>
              <a:t>Rice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5564788" y="4890613"/>
            <a:ext cx="1213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스테이크 </a:t>
            </a:r>
            <a:r>
              <a:rPr lang="en-US" altLang="ko-KR" sz="1100" dirty="0"/>
              <a:t>Steak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5564788" y="5179338"/>
            <a:ext cx="15456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단호박속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찹스테이크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뉴욕스트립 스테이크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부채살스테이크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 err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돈목살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스테이크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함박스테이크 </a:t>
            </a:r>
            <a:r>
              <a:rPr lang="en-US" altLang="ko-KR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000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와인</a:t>
            </a:r>
            <a:endParaRPr lang="en-US" altLang="ko-KR" sz="1000" spc="-15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105841" y="4890613"/>
            <a:ext cx="1043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샐러드 </a:t>
            </a:r>
            <a:r>
              <a:rPr lang="en-US" altLang="ko-KR" sz="1100" dirty="0"/>
              <a:t>Salad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8404124" y="4890613"/>
            <a:ext cx="875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spc="-15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피자 </a:t>
            </a:r>
            <a:r>
              <a:rPr lang="en-US" altLang="ko-KR" sz="1100" dirty="0"/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4056589868"/>
      </p:ext>
    </p:extLst>
  </p:cSld>
  <p:clrMapOvr>
    <a:masterClrMapping/>
  </p:clrMapOvr>
</p:sld>
</file>

<file path=ppt/theme/theme1.xml><?xml version="1.0" encoding="utf-8"?>
<a:theme xmlns:a="http://schemas.openxmlformats.org/drawingml/2006/main" name="패싯">
  <a:themeElements>
    <a:clrScheme name="사용자 지정 5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EA7666"/>
      </a:accent1>
      <a:accent2>
        <a:srgbClr val="E75C48"/>
      </a:accent2>
      <a:accent3>
        <a:srgbClr val="E6B91E"/>
      </a:accent3>
      <a:accent4>
        <a:srgbClr val="E76618"/>
      </a:accent4>
      <a:accent5>
        <a:srgbClr val="C42F1A"/>
      </a:accent5>
      <a:accent6>
        <a:srgbClr val="B0B0B0"/>
      </a:accent6>
      <a:hlink>
        <a:srgbClr val="757575"/>
      </a:hlink>
      <a:folHlink>
        <a:srgbClr val="3A3A3A"/>
      </a:folHlink>
    </a:clrScheme>
    <a:fontScheme name="패싯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패싯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8925</TotalTime>
  <Words>1599</Words>
  <Application>Microsoft Office PowerPoint</Application>
  <PresentationFormat>A4 용지(210x297mm)</PresentationFormat>
  <Paragraphs>474</Paragraphs>
  <Slides>45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66" baseType="lpstr">
      <vt:lpstr>a가을운동회M</vt:lpstr>
      <vt:lpstr>a견고딕</vt:lpstr>
      <vt:lpstr>a고딕12</vt:lpstr>
      <vt:lpstr>a고딕13</vt:lpstr>
      <vt:lpstr>a고딕14</vt:lpstr>
      <vt:lpstr>a고딕15</vt:lpstr>
      <vt:lpstr>a고딕16</vt:lpstr>
      <vt:lpstr>a고딕17</vt:lpstr>
      <vt:lpstr>a고딕18</vt:lpstr>
      <vt:lpstr>a먹물명조M</vt:lpstr>
      <vt:lpstr>Korataki Rg</vt:lpstr>
      <vt:lpstr>NapjakBlock</vt:lpstr>
      <vt:lpstr>나눔고딕 ExtraBold</vt:lpstr>
      <vt:lpstr>나눔스퀘어</vt:lpstr>
      <vt:lpstr>나눔스퀘어 Bold</vt:lpstr>
      <vt:lpstr>나눔스퀘어 ExtraBold</vt:lpstr>
      <vt:lpstr>맑은 고딕</vt:lpstr>
      <vt:lpstr>Trebuchet MS</vt:lpstr>
      <vt:lpstr>Wingdings</vt:lpstr>
      <vt:lpstr>Wingdings 3</vt:lpstr>
      <vt:lpstr>패싯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권효정</dc:creator>
  <cp:lastModifiedBy>a</cp:lastModifiedBy>
  <cp:revision>271</cp:revision>
  <cp:lastPrinted>2021-12-16T06:55:43Z</cp:lastPrinted>
  <dcterms:created xsi:type="dcterms:W3CDTF">2017-06-21T00:14:18Z</dcterms:created>
  <dcterms:modified xsi:type="dcterms:W3CDTF">2022-12-27T00:57:09Z</dcterms:modified>
</cp:coreProperties>
</file>